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DM Sans" charset="0"/>
      <p:regular r:id="rId29"/>
    </p:embeddedFont>
    <p:embeddedFont>
      <p:font typeface="Montserrat Bold" charset="0"/>
      <p:regular r:id="rId30"/>
    </p:embeddedFont>
    <p:embeddedFont>
      <p:font typeface="MiCracker TH" charset="0"/>
      <p:regular r:id="rId31"/>
    </p:embeddedFont>
    <p:embeddedFont>
      <p:font typeface="DM Sans Bold" charset="0"/>
      <p:regular r:id="rId32"/>
    </p:embeddedFont>
    <p:embeddedFont>
      <p:font typeface="Quicksand 2 Bold" charset="0"/>
      <p:regular r:id="rId33"/>
    </p:embeddedFont>
    <p:embeddedFont>
      <p:font typeface="Montserrat Light" charset="0"/>
      <p:regular r:id="rId34"/>
    </p:embeddedFont>
    <p:embeddedFont>
      <p:font typeface="Montserrat" charset="0"/>
      <p:regular r:id="rId35"/>
    </p:embeddedFont>
    <p:embeddedFont>
      <p:font typeface="Roboto Slab" charset="0"/>
      <p:regular r:id="rId36"/>
    </p:embeddedFont>
    <p:embeddedFont>
      <p:font typeface="Calibri" pitchFamily="34" charset="0"/>
      <p:regular r:id="rId37"/>
      <p:bold r:id="rId38"/>
      <p:italic r:id="rId39"/>
      <p:boldItalic r:id="rId40"/>
    </p:embeddedFont>
    <p:embeddedFont>
      <p:font typeface="Noto Serif Display"/>
      <p:regular r:id="rId41"/>
    </p:embeddedFont>
    <p:embeddedFont>
      <p:font typeface="Roboto Slab Bold" charset="0"/>
      <p:regular r:id="rId42"/>
    </p:embeddedFont>
    <p:embeddedFont>
      <p:font typeface="Quicksand 1 Bold" charset="0"/>
      <p:regular r:id="rId43"/>
    </p:embeddedFont>
    <p:embeddedFont>
      <p:font typeface="Montserrat Semi-Bold"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7" d="100"/>
          <a:sy n="47" d="100"/>
        </p:scale>
        <p:origin x="-45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svg"/><Relationship Id="rId7" Type="http://schemas.openxmlformats.org/officeDocument/2006/relationships/image" Target="../media/image12.svg"/><Relationship Id="rId12"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41.png"/><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0.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svg"/><Relationship Id="rId7" Type="http://schemas.openxmlformats.org/officeDocument/2006/relationships/image" Target="../media/image12.svg"/><Relationship Id="rId12"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06547" flipH="1" flipV="1">
            <a:off x="-4395774" y="4947833"/>
            <a:ext cx="9884725" cy="9884725"/>
          </a:xfrm>
          <a:custGeom>
            <a:avLst/>
            <a:gdLst/>
            <a:ahLst/>
            <a:cxnLst/>
            <a:rect l="l" t="t" r="r" b="b"/>
            <a:pathLst>
              <a:path w="9884725" h="9884725">
                <a:moveTo>
                  <a:pt x="9884726" y="9884726"/>
                </a:moveTo>
                <a:lnTo>
                  <a:pt x="0" y="9884726"/>
                </a:lnTo>
                <a:lnTo>
                  <a:pt x="0" y="0"/>
                </a:lnTo>
                <a:lnTo>
                  <a:pt x="9884726" y="0"/>
                </a:lnTo>
                <a:lnTo>
                  <a:pt x="9884726" y="9884726"/>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107490" flipH="1" flipV="1">
            <a:off x="12663792" y="-4209963"/>
            <a:ext cx="9884725" cy="9884725"/>
          </a:xfrm>
          <a:custGeom>
            <a:avLst/>
            <a:gdLst/>
            <a:ahLst/>
            <a:cxnLst/>
            <a:rect l="l" t="t" r="r" b="b"/>
            <a:pathLst>
              <a:path w="9884725" h="9884725">
                <a:moveTo>
                  <a:pt x="9884725" y="9884726"/>
                </a:moveTo>
                <a:lnTo>
                  <a:pt x="0" y="9884726"/>
                </a:lnTo>
                <a:lnTo>
                  <a:pt x="0" y="0"/>
                </a:lnTo>
                <a:lnTo>
                  <a:pt x="9884725" y="0"/>
                </a:lnTo>
                <a:lnTo>
                  <a:pt x="9884725" y="9884726"/>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9766967">
            <a:off x="11439702" y="8878482"/>
            <a:ext cx="5493057" cy="5693467"/>
          </a:xfrm>
          <a:custGeom>
            <a:avLst/>
            <a:gdLst/>
            <a:ahLst/>
            <a:cxnLst/>
            <a:rect l="l" t="t" r="r" b="b"/>
            <a:pathLst>
              <a:path w="5493057" h="5693467">
                <a:moveTo>
                  <a:pt x="0" y="0"/>
                </a:moveTo>
                <a:lnTo>
                  <a:pt x="5493057" y="0"/>
                </a:lnTo>
                <a:lnTo>
                  <a:pt x="5493057" y="5693467"/>
                </a:lnTo>
                <a:lnTo>
                  <a:pt x="0" y="569346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0" y="0"/>
            <a:ext cx="1863618" cy="1863611"/>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a:stretch>
            </a:blipFill>
          </p:spPr>
        </p:sp>
      </p:grpSp>
      <p:sp>
        <p:nvSpPr>
          <p:cNvPr id="7" name="Freeform 7"/>
          <p:cNvSpPr/>
          <p:nvPr/>
        </p:nvSpPr>
        <p:spPr>
          <a:xfrm>
            <a:off x="1028700" y="2811557"/>
            <a:ext cx="7054680" cy="4663886"/>
          </a:xfrm>
          <a:custGeom>
            <a:avLst/>
            <a:gdLst/>
            <a:ahLst/>
            <a:cxnLst/>
            <a:rect l="l" t="t" r="r" b="b"/>
            <a:pathLst>
              <a:path w="7054680" h="4663886">
                <a:moveTo>
                  <a:pt x="0" y="0"/>
                </a:moveTo>
                <a:lnTo>
                  <a:pt x="7054680" y="0"/>
                </a:lnTo>
                <a:lnTo>
                  <a:pt x="7054680" y="4663886"/>
                </a:lnTo>
                <a:lnTo>
                  <a:pt x="0" y="4663886"/>
                </a:lnTo>
                <a:lnTo>
                  <a:pt x="0" y="0"/>
                </a:lnTo>
                <a:close/>
              </a:path>
            </a:pathLst>
          </a:custGeom>
          <a:blipFill>
            <a:blip r:embed="rId9"/>
            <a:stretch>
              <a:fillRect r="-32221"/>
            </a:stretch>
          </a:blipFill>
        </p:spPr>
      </p:sp>
      <p:grpSp>
        <p:nvGrpSpPr>
          <p:cNvPr id="8" name="Group 8"/>
          <p:cNvGrpSpPr/>
          <p:nvPr/>
        </p:nvGrpSpPr>
        <p:grpSpPr>
          <a:xfrm>
            <a:off x="8716646" y="2663463"/>
            <a:ext cx="8889509" cy="4960073"/>
            <a:chOff x="0" y="0"/>
            <a:chExt cx="11852678" cy="6613431"/>
          </a:xfrm>
        </p:grpSpPr>
        <p:sp>
          <p:nvSpPr>
            <p:cNvPr id="9" name="TextBox 9"/>
            <p:cNvSpPr txBox="1"/>
            <p:nvPr/>
          </p:nvSpPr>
          <p:spPr>
            <a:xfrm>
              <a:off x="0" y="0"/>
              <a:ext cx="11852678" cy="5486400"/>
            </a:xfrm>
            <a:prstGeom prst="rect">
              <a:avLst/>
            </a:prstGeom>
          </p:spPr>
          <p:txBody>
            <a:bodyPr lIns="0" tIns="0" rIns="0" bIns="0" rtlCol="0" anchor="t">
              <a:spAutoFit/>
            </a:bodyPr>
            <a:lstStyle/>
            <a:p>
              <a:pPr marL="0" lvl="0" indent="0">
                <a:lnSpc>
                  <a:spcPts val="10800"/>
                </a:lnSpc>
                <a:spcBef>
                  <a:spcPct val="0"/>
                </a:spcBef>
              </a:pPr>
              <a:r>
                <a:rPr lang="en-US" sz="9000">
                  <a:solidFill>
                    <a:srgbClr val="D04621"/>
                  </a:solidFill>
                  <a:latin typeface="Roboto Slab Bold"/>
                </a:rPr>
                <a:t>Công cụ thiết kế giao diện  Lunacy</a:t>
              </a:r>
            </a:p>
          </p:txBody>
        </p:sp>
        <p:sp>
          <p:nvSpPr>
            <p:cNvPr id="10" name="TextBox 10"/>
            <p:cNvSpPr txBox="1"/>
            <p:nvPr/>
          </p:nvSpPr>
          <p:spPr>
            <a:xfrm>
              <a:off x="0" y="5937156"/>
              <a:ext cx="11852678" cy="676275"/>
            </a:xfrm>
            <a:prstGeom prst="rect">
              <a:avLst/>
            </a:prstGeom>
          </p:spPr>
          <p:txBody>
            <a:bodyPr lIns="0" tIns="0" rIns="0" bIns="0" rtlCol="0" anchor="t">
              <a:spAutoFit/>
            </a:bodyPr>
            <a:lstStyle/>
            <a:p>
              <a:pPr>
                <a:lnSpc>
                  <a:spcPts val="4200"/>
                </a:lnSpc>
              </a:pPr>
              <a:r>
                <a:rPr lang="en-US" sz="3000">
                  <a:solidFill>
                    <a:srgbClr val="000000"/>
                  </a:solidFill>
                  <a:latin typeface="DM Sans"/>
                </a:rPr>
                <a:t>Nhóm 14 - IE106. O21</a:t>
              </a:r>
            </a:p>
          </p:txBody>
        </p:sp>
      </p:grpSp>
      <p:sp>
        <p:nvSpPr>
          <p:cNvPr id="11" name="TextBox 11"/>
          <p:cNvSpPr txBox="1"/>
          <p:nvPr/>
        </p:nvSpPr>
        <p:spPr>
          <a:xfrm>
            <a:off x="17259300" y="8677910"/>
            <a:ext cx="2413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6931438" y="2325684"/>
            <a:ext cx="10327862" cy="4505985"/>
          </a:xfrm>
          <a:custGeom>
            <a:avLst/>
            <a:gdLst/>
            <a:ahLst/>
            <a:cxnLst/>
            <a:rect l="l" t="t" r="r" b="b"/>
            <a:pathLst>
              <a:path w="10327862" h="4505985">
                <a:moveTo>
                  <a:pt x="0" y="0"/>
                </a:moveTo>
                <a:lnTo>
                  <a:pt x="10327862" y="0"/>
                </a:lnTo>
                <a:lnTo>
                  <a:pt x="10327862" y="4505985"/>
                </a:lnTo>
                <a:lnTo>
                  <a:pt x="0" y="4505985"/>
                </a:lnTo>
                <a:lnTo>
                  <a:pt x="0" y="0"/>
                </a:lnTo>
                <a:close/>
              </a:path>
            </a:pathLst>
          </a:custGeom>
          <a:blipFill>
            <a:blip r:embed="rId3"/>
            <a:stretch>
              <a:fillRect l="-22315" t="-8407" r="-8864" b="-7006"/>
            </a:stretch>
          </a:blipFill>
        </p:spPr>
      </p:sp>
      <p:sp>
        <p:nvSpPr>
          <p:cNvPr id="5" name="Freeform 5"/>
          <p:cNvSpPr/>
          <p:nvPr/>
        </p:nvSpPr>
        <p:spPr>
          <a:xfrm>
            <a:off x="536702" y="2152045"/>
            <a:ext cx="5030144" cy="4853263"/>
          </a:xfrm>
          <a:custGeom>
            <a:avLst/>
            <a:gdLst/>
            <a:ahLst/>
            <a:cxnLst/>
            <a:rect l="l" t="t" r="r" b="b"/>
            <a:pathLst>
              <a:path w="5030144" h="4853263">
                <a:moveTo>
                  <a:pt x="0" y="0"/>
                </a:moveTo>
                <a:lnTo>
                  <a:pt x="5030144" y="0"/>
                </a:lnTo>
                <a:lnTo>
                  <a:pt x="5030144" y="4853262"/>
                </a:lnTo>
                <a:lnTo>
                  <a:pt x="0" y="4853262"/>
                </a:lnTo>
                <a:lnTo>
                  <a:pt x="0" y="0"/>
                </a:lnTo>
                <a:close/>
              </a:path>
            </a:pathLst>
          </a:custGeom>
          <a:blipFill>
            <a:blip r:embed="rId4"/>
            <a:stretch>
              <a:fillRect l="-96111" t="-30231" r="-35774" b="-7806"/>
            </a:stretch>
          </a:blipFill>
        </p:spPr>
      </p:sp>
      <p:sp>
        <p:nvSpPr>
          <p:cNvPr id="6" name="TextBox 6"/>
          <p:cNvSpPr txBox="1"/>
          <p:nvPr/>
        </p:nvSpPr>
        <p:spPr>
          <a:xfrm>
            <a:off x="2265819" y="827031"/>
            <a:ext cx="14387777" cy="920115"/>
          </a:xfrm>
          <a:prstGeom prst="rect">
            <a:avLst/>
          </a:prstGeom>
        </p:spPr>
        <p:txBody>
          <a:bodyPr lIns="0" tIns="0" rIns="0" bIns="0" rtlCol="0" anchor="t">
            <a:spAutoFit/>
          </a:bodyPr>
          <a:lstStyle/>
          <a:p>
            <a:pPr algn="ctr">
              <a:lnSpc>
                <a:spcPts val="7560"/>
              </a:lnSpc>
              <a:spcBef>
                <a:spcPct val="0"/>
              </a:spcBef>
            </a:pPr>
            <a:r>
              <a:rPr lang="en-US" sz="5400">
                <a:solidFill>
                  <a:srgbClr val="000000"/>
                </a:solidFill>
                <a:latin typeface="Loubag"/>
              </a:rPr>
              <a:t>Đồng bộ hóa đám mây và làm việc nhóm</a:t>
            </a:r>
          </a:p>
        </p:txBody>
      </p:sp>
      <p:sp>
        <p:nvSpPr>
          <p:cNvPr id="7" name="TextBox 7"/>
          <p:cNvSpPr txBox="1"/>
          <p:nvPr/>
        </p:nvSpPr>
        <p:spPr>
          <a:xfrm>
            <a:off x="723200" y="7338682"/>
            <a:ext cx="17473015" cy="23622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ontserrat Light"/>
              </a:rPr>
              <a:t>Cho phép người dùng và nhóm cập nhật và chia sẻ tiến độ công việc một cách liền mạch. Điều này thúc đẩy sự hợp tác và hiệu quả trong quản lý dự án.</a:t>
            </a:r>
          </a:p>
        </p:txBody>
      </p:sp>
      <p:sp>
        <p:nvSpPr>
          <p:cNvPr id="8" name="TextBox 8"/>
          <p:cNvSpPr txBox="1"/>
          <p:nvPr/>
        </p:nvSpPr>
        <p:spPr>
          <a:xfrm>
            <a:off x="17138650" y="9120492"/>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752930" y="2714462"/>
            <a:ext cx="8706777" cy="5441736"/>
          </a:xfrm>
          <a:custGeom>
            <a:avLst/>
            <a:gdLst/>
            <a:ahLst/>
            <a:cxnLst/>
            <a:rect l="l" t="t" r="r" b="b"/>
            <a:pathLst>
              <a:path w="8706777" h="5441736">
                <a:moveTo>
                  <a:pt x="0" y="0"/>
                </a:moveTo>
                <a:lnTo>
                  <a:pt x="8706777" y="0"/>
                </a:lnTo>
                <a:lnTo>
                  <a:pt x="8706777" y="5441736"/>
                </a:lnTo>
                <a:lnTo>
                  <a:pt x="0" y="5441736"/>
                </a:lnTo>
                <a:lnTo>
                  <a:pt x="0" y="0"/>
                </a:lnTo>
                <a:close/>
              </a:path>
            </a:pathLst>
          </a:custGeom>
          <a:blipFill>
            <a:blip r:embed="rId3"/>
            <a:stretch>
              <a:fillRect/>
            </a:stretch>
          </a:blipFill>
        </p:spPr>
      </p:sp>
      <p:sp>
        <p:nvSpPr>
          <p:cNvPr id="5" name="TextBox 5"/>
          <p:cNvSpPr txBox="1"/>
          <p:nvPr/>
        </p:nvSpPr>
        <p:spPr>
          <a:xfrm>
            <a:off x="2265819" y="827031"/>
            <a:ext cx="14387777" cy="920115"/>
          </a:xfrm>
          <a:prstGeom prst="rect">
            <a:avLst/>
          </a:prstGeom>
        </p:spPr>
        <p:txBody>
          <a:bodyPr lIns="0" tIns="0" rIns="0" bIns="0" rtlCol="0" anchor="t">
            <a:spAutoFit/>
          </a:bodyPr>
          <a:lstStyle/>
          <a:p>
            <a:pPr>
              <a:lnSpc>
                <a:spcPts val="7560"/>
              </a:lnSpc>
              <a:spcBef>
                <a:spcPct val="0"/>
              </a:spcBef>
            </a:pPr>
            <a:r>
              <a:rPr lang="en-US" sz="5400">
                <a:solidFill>
                  <a:srgbClr val="000000"/>
                </a:solidFill>
                <a:latin typeface="Loubag Semi-Bold"/>
              </a:rPr>
              <a:t>Công cụ AI</a:t>
            </a:r>
          </a:p>
        </p:txBody>
      </p:sp>
      <p:sp>
        <p:nvSpPr>
          <p:cNvPr id="6" name="TextBox 6"/>
          <p:cNvSpPr txBox="1"/>
          <p:nvPr/>
        </p:nvSpPr>
        <p:spPr>
          <a:xfrm>
            <a:off x="9459707" y="2638262"/>
            <a:ext cx="8696325" cy="6362700"/>
          </a:xfrm>
          <a:prstGeom prst="rect">
            <a:avLst/>
          </a:prstGeom>
        </p:spPr>
        <p:txBody>
          <a:bodyPr lIns="0" tIns="0" rIns="0" bIns="0" rtlCol="0" anchor="t">
            <a:spAutoFit/>
          </a:bodyPr>
          <a:lstStyle/>
          <a:p>
            <a:pPr marL="971550" lvl="1" indent="-485775">
              <a:lnSpc>
                <a:spcPts val="6299"/>
              </a:lnSpc>
              <a:buFont typeface="Arial"/>
              <a:buChar char="•"/>
            </a:pPr>
            <a:r>
              <a:rPr lang="en-US" sz="4500">
                <a:solidFill>
                  <a:srgbClr val="000000"/>
                </a:solidFill>
                <a:latin typeface="Montserrat"/>
              </a:rPr>
              <a:t>Image Upscaler (Tăng cường hình ảnh)</a:t>
            </a:r>
          </a:p>
          <a:p>
            <a:pPr>
              <a:lnSpc>
                <a:spcPts val="6299"/>
              </a:lnSpc>
              <a:spcBef>
                <a:spcPct val="0"/>
              </a:spcBef>
            </a:pPr>
            <a:endParaRPr lang="en-US" sz="4500">
              <a:solidFill>
                <a:srgbClr val="000000"/>
              </a:solidFill>
              <a:latin typeface="Montserrat"/>
            </a:endParaRPr>
          </a:p>
          <a:p>
            <a:pPr marL="971550" lvl="1" indent="-485775">
              <a:lnSpc>
                <a:spcPts val="6299"/>
              </a:lnSpc>
              <a:spcBef>
                <a:spcPct val="0"/>
              </a:spcBef>
              <a:buFont typeface="Arial"/>
              <a:buChar char="•"/>
            </a:pPr>
            <a:r>
              <a:rPr lang="en-US" sz="4500">
                <a:solidFill>
                  <a:srgbClr val="000000"/>
                </a:solidFill>
                <a:latin typeface="Montserrat"/>
              </a:rPr>
              <a:t>Background Remover (Loại bỏ nền)</a:t>
            </a:r>
          </a:p>
          <a:p>
            <a:pPr>
              <a:lnSpc>
                <a:spcPts val="6299"/>
              </a:lnSpc>
              <a:spcBef>
                <a:spcPct val="0"/>
              </a:spcBef>
            </a:pPr>
            <a:endParaRPr lang="en-US" sz="4500">
              <a:solidFill>
                <a:srgbClr val="000000"/>
              </a:solidFill>
              <a:latin typeface="Montserrat"/>
            </a:endParaRPr>
          </a:p>
          <a:p>
            <a:pPr marL="971550" lvl="1" indent="-485775">
              <a:lnSpc>
                <a:spcPts val="6299"/>
              </a:lnSpc>
              <a:buFont typeface="Arial"/>
              <a:buChar char="•"/>
            </a:pPr>
            <a:r>
              <a:rPr lang="en-US" sz="4500">
                <a:solidFill>
                  <a:srgbClr val="000000"/>
                </a:solidFill>
                <a:latin typeface="Montserrat"/>
              </a:rPr>
              <a:t>Avatar Generator (Tạo hình đại diện)</a:t>
            </a:r>
          </a:p>
        </p:txBody>
      </p:sp>
      <p:sp>
        <p:nvSpPr>
          <p:cNvPr id="7" name="TextBox 7"/>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D7B1"/>
        </a:solidFill>
        <a:effectLst/>
      </p:bgPr>
    </p:bg>
    <p:spTree>
      <p:nvGrpSpPr>
        <p:cNvPr id="1" name=""/>
        <p:cNvGrpSpPr/>
        <p:nvPr/>
      </p:nvGrpSpPr>
      <p:grpSpPr>
        <a:xfrm>
          <a:off x="0" y="0"/>
          <a:ext cx="0" cy="0"/>
          <a:chOff x="0" y="0"/>
          <a:chExt cx="0" cy="0"/>
        </a:xfrm>
      </p:grpSpPr>
      <p:sp>
        <p:nvSpPr>
          <p:cNvPr id="2" name="Freeform 2"/>
          <p:cNvSpPr/>
          <p:nvPr/>
        </p:nvSpPr>
        <p:spPr>
          <a:xfrm rot="9115676">
            <a:off x="-3343602" y="-3361418"/>
            <a:ext cx="16411091" cy="17009837"/>
          </a:xfrm>
          <a:custGeom>
            <a:avLst/>
            <a:gdLst/>
            <a:ahLst/>
            <a:cxnLst/>
            <a:rect l="l" t="t" r="r" b="b"/>
            <a:pathLst>
              <a:path w="16411091" h="17009837">
                <a:moveTo>
                  <a:pt x="0" y="0"/>
                </a:moveTo>
                <a:lnTo>
                  <a:pt x="16411090" y="0"/>
                </a:lnTo>
                <a:lnTo>
                  <a:pt x="16411090" y="17009836"/>
                </a:lnTo>
                <a:lnTo>
                  <a:pt x="0" y="170098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3611657" flipH="1" flipV="1">
            <a:off x="11693589" y="3479257"/>
            <a:ext cx="9884725" cy="9884725"/>
          </a:xfrm>
          <a:custGeom>
            <a:avLst/>
            <a:gdLst/>
            <a:ahLst/>
            <a:cxnLst/>
            <a:rect l="l" t="t" r="r" b="b"/>
            <a:pathLst>
              <a:path w="9884725" h="9884725">
                <a:moveTo>
                  <a:pt x="9884726" y="9884725"/>
                </a:moveTo>
                <a:lnTo>
                  <a:pt x="0" y="9884725"/>
                </a:lnTo>
                <a:lnTo>
                  <a:pt x="0" y="0"/>
                </a:lnTo>
                <a:lnTo>
                  <a:pt x="9884726" y="0"/>
                </a:lnTo>
                <a:lnTo>
                  <a:pt x="9884726" y="9884725"/>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6557971">
            <a:off x="13200522" y="-4175973"/>
            <a:ext cx="6383909" cy="6616821"/>
          </a:xfrm>
          <a:custGeom>
            <a:avLst/>
            <a:gdLst/>
            <a:ahLst/>
            <a:cxnLst/>
            <a:rect l="l" t="t" r="r" b="b"/>
            <a:pathLst>
              <a:path w="6383909" h="6616821">
                <a:moveTo>
                  <a:pt x="0" y="0"/>
                </a:moveTo>
                <a:lnTo>
                  <a:pt x="6383909" y="0"/>
                </a:lnTo>
                <a:lnTo>
                  <a:pt x="6383909" y="6616821"/>
                </a:lnTo>
                <a:lnTo>
                  <a:pt x="0" y="661682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9115676">
            <a:off x="11987673" y="4858478"/>
            <a:ext cx="3922421" cy="4065528"/>
          </a:xfrm>
          <a:custGeom>
            <a:avLst/>
            <a:gdLst/>
            <a:ahLst/>
            <a:cxnLst/>
            <a:rect l="l" t="t" r="r" b="b"/>
            <a:pathLst>
              <a:path w="3922421" h="4065528">
                <a:moveTo>
                  <a:pt x="0" y="0"/>
                </a:moveTo>
                <a:lnTo>
                  <a:pt x="3922421" y="0"/>
                </a:lnTo>
                <a:lnTo>
                  <a:pt x="3922421" y="4065528"/>
                </a:lnTo>
                <a:lnTo>
                  <a:pt x="0" y="406552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rot="3611657" flipH="1" flipV="1">
            <a:off x="11538343" y="597432"/>
            <a:ext cx="4006742" cy="4006742"/>
          </a:xfrm>
          <a:custGeom>
            <a:avLst/>
            <a:gdLst/>
            <a:ahLst/>
            <a:cxnLst/>
            <a:rect l="l" t="t" r="r" b="b"/>
            <a:pathLst>
              <a:path w="4006742" h="4006742">
                <a:moveTo>
                  <a:pt x="4006742" y="4006742"/>
                </a:moveTo>
                <a:lnTo>
                  <a:pt x="0" y="4006742"/>
                </a:lnTo>
                <a:lnTo>
                  <a:pt x="0" y="0"/>
                </a:lnTo>
                <a:lnTo>
                  <a:pt x="4006742" y="0"/>
                </a:lnTo>
                <a:lnTo>
                  <a:pt x="4006742" y="4006742"/>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rot="9115676">
            <a:off x="15821061" y="2222718"/>
            <a:ext cx="1276182" cy="1322743"/>
          </a:xfrm>
          <a:custGeom>
            <a:avLst/>
            <a:gdLst/>
            <a:ahLst/>
            <a:cxnLst/>
            <a:rect l="l" t="t" r="r" b="b"/>
            <a:pathLst>
              <a:path w="1276182" h="1322743">
                <a:moveTo>
                  <a:pt x="0" y="0"/>
                </a:moveTo>
                <a:lnTo>
                  <a:pt x="1276182" y="0"/>
                </a:lnTo>
                <a:lnTo>
                  <a:pt x="1276182" y="1322742"/>
                </a:lnTo>
                <a:lnTo>
                  <a:pt x="0" y="13227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495030" y="3963357"/>
            <a:ext cx="8102723" cy="2743200"/>
          </a:xfrm>
          <a:prstGeom prst="rect">
            <a:avLst/>
          </a:prstGeom>
        </p:spPr>
        <p:txBody>
          <a:bodyPr lIns="0" tIns="0" rIns="0" bIns="0" rtlCol="0" anchor="t">
            <a:spAutoFit/>
          </a:bodyPr>
          <a:lstStyle/>
          <a:p>
            <a:pPr marL="0" lvl="0" indent="0">
              <a:lnSpc>
                <a:spcPts val="10800"/>
              </a:lnSpc>
              <a:spcBef>
                <a:spcPct val="0"/>
              </a:spcBef>
            </a:pPr>
            <a:r>
              <a:rPr lang="en-US" sz="9000">
                <a:solidFill>
                  <a:srgbClr val="ED8227"/>
                </a:solidFill>
                <a:latin typeface="Roboto Slab Bold"/>
              </a:rPr>
              <a:t>Hướng dẫn sử dụng</a:t>
            </a:r>
          </a:p>
        </p:txBody>
      </p:sp>
      <p:grpSp>
        <p:nvGrpSpPr>
          <p:cNvPr id="9" name="Group 9"/>
          <p:cNvGrpSpPr/>
          <p:nvPr/>
        </p:nvGrpSpPr>
        <p:grpSpPr>
          <a:xfrm>
            <a:off x="0" y="0"/>
            <a:ext cx="1863618" cy="1863611"/>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a:stretch>
            </a:blipFill>
          </p:spPr>
        </p:sp>
      </p:grpSp>
      <p:sp>
        <p:nvSpPr>
          <p:cNvPr id="11" name="TextBox 11"/>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3644139" y="3874713"/>
            <a:ext cx="11631136" cy="6083979"/>
          </a:xfrm>
          <a:custGeom>
            <a:avLst/>
            <a:gdLst/>
            <a:ahLst/>
            <a:cxnLst/>
            <a:rect l="l" t="t" r="r" b="b"/>
            <a:pathLst>
              <a:path w="11631136" h="6083979">
                <a:moveTo>
                  <a:pt x="0" y="0"/>
                </a:moveTo>
                <a:lnTo>
                  <a:pt x="11631136" y="0"/>
                </a:lnTo>
                <a:lnTo>
                  <a:pt x="11631136" y="6083978"/>
                </a:lnTo>
                <a:lnTo>
                  <a:pt x="0" y="6083978"/>
                </a:lnTo>
                <a:lnTo>
                  <a:pt x="0" y="0"/>
                </a:lnTo>
                <a:close/>
              </a:path>
            </a:pathLst>
          </a:custGeom>
          <a:blipFill>
            <a:blip r:embed="rId3"/>
            <a:stretch>
              <a:fillRect/>
            </a:stretch>
          </a:blipFill>
        </p:spPr>
      </p:sp>
      <p:sp>
        <p:nvSpPr>
          <p:cNvPr id="5" name="TextBox 5"/>
          <p:cNvSpPr txBox="1"/>
          <p:nvPr/>
        </p:nvSpPr>
        <p:spPr>
          <a:xfrm>
            <a:off x="2265819" y="827031"/>
            <a:ext cx="14387777" cy="920115"/>
          </a:xfrm>
          <a:prstGeom prst="rect">
            <a:avLst/>
          </a:prstGeom>
        </p:spPr>
        <p:txBody>
          <a:bodyPr lIns="0" tIns="0" rIns="0" bIns="0" rtlCol="0" anchor="t">
            <a:spAutoFit/>
          </a:bodyPr>
          <a:lstStyle/>
          <a:p>
            <a:pPr marL="1165862" lvl="1" indent="-582931" algn="ctr">
              <a:lnSpc>
                <a:spcPts val="7560"/>
              </a:lnSpc>
              <a:spcBef>
                <a:spcPct val="0"/>
              </a:spcBef>
              <a:buAutoNum type="arabicPeriod"/>
            </a:pPr>
            <a:r>
              <a:rPr lang="en-US" sz="5400">
                <a:solidFill>
                  <a:srgbClr val="000000"/>
                </a:solidFill>
                <a:latin typeface="Loubag Semi-Bold"/>
              </a:rPr>
              <a:t>Khởi tạo dự án mới</a:t>
            </a:r>
          </a:p>
        </p:txBody>
      </p:sp>
      <p:sp>
        <p:nvSpPr>
          <p:cNvPr id="6" name="TextBox 6"/>
          <p:cNvSpPr txBox="1"/>
          <p:nvPr/>
        </p:nvSpPr>
        <p:spPr>
          <a:xfrm>
            <a:off x="3461345" y="2155609"/>
            <a:ext cx="14181237" cy="15811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Montserrat"/>
              </a:rPr>
              <a:t>Mở Lunacy và chọn File &gt; New hoặc nhấn Ctrl+N để tạo một dự án mới.</a:t>
            </a:r>
          </a:p>
          <a:p>
            <a:pPr marL="647700" lvl="1" indent="-323850">
              <a:lnSpc>
                <a:spcPts val="4200"/>
              </a:lnSpc>
              <a:buFont typeface="Arial"/>
              <a:buChar char="•"/>
            </a:pPr>
            <a:r>
              <a:rPr lang="en-US" sz="3000">
                <a:solidFill>
                  <a:srgbClr val="000000"/>
                </a:solidFill>
                <a:latin typeface="Montserrat"/>
              </a:rPr>
              <a:t>Có 2 lựa chọn là Local Document hoặc Cloud Document</a:t>
            </a:r>
          </a:p>
          <a:p>
            <a:pPr>
              <a:lnSpc>
                <a:spcPts val="4200"/>
              </a:lnSpc>
              <a:spcBef>
                <a:spcPct val="0"/>
              </a:spcBef>
            </a:pPr>
            <a:endParaRPr lang="en-US" sz="3000">
              <a:solidFill>
                <a:srgbClr val="000000"/>
              </a:solidFill>
              <a:latin typeface="Montserrat"/>
            </a:endParaRPr>
          </a:p>
        </p:txBody>
      </p:sp>
      <p:sp>
        <p:nvSpPr>
          <p:cNvPr id="7" name="TextBox 7"/>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1028700" y="2088694"/>
            <a:ext cx="8643089" cy="6109612"/>
          </a:xfrm>
          <a:custGeom>
            <a:avLst/>
            <a:gdLst/>
            <a:ahLst/>
            <a:cxnLst/>
            <a:rect l="l" t="t" r="r" b="b"/>
            <a:pathLst>
              <a:path w="8643089" h="6109612">
                <a:moveTo>
                  <a:pt x="0" y="0"/>
                </a:moveTo>
                <a:lnTo>
                  <a:pt x="8643089" y="0"/>
                </a:lnTo>
                <a:lnTo>
                  <a:pt x="8643089" y="6109612"/>
                </a:lnTo>
                <a:lnTo>
                  <a:pt x="0" y="6109612"/>
                </a:lnTo>
                <a:lnTo>
                  <a:pt x="0" y="0"/>
                </a:lnTo>
                <a:close/>
              </a:path>
            </a:pathLst>
          </a:custGeom>
          <a:blipFill>
            <a:blip r:embed="rId3"/>
            <a:stretch>
              <a:fillRect/>
            </a:stretch>
          </a:blipFill>
        </p:spPr>
      </p:sp>
      <p:sp>
        <p:nvSpPr>
          <p:cNvPr id="5" name="TextBox 5"/>
          <p:cNvSpPr txBox="1"/>
          <p:nvPr/>
        </p:nvSpPr>
        <p:spPr>
          <a:xfrm>
            <a:off x="2265819" y="827031"/>
            <a:ext cx="14387777" cy="920115"/>
          </a:xfrm>
          <a:prstGeom prst="rect">
            <a:avLst/>
          </a:prstGeom>
        </p:spPr>
        <p:txBody>
          <a:bodyPr lIns="0" tIns="0" rIns="0" bIns="0" rtlCol="0" anchor="t">
            <a:spAutoFit/>
          </a:bodyPr>
          <a:lstStyle/>
          <a:p>
            <a:pPr marL="1165862" lvl="1" indent="-582931" algn="ctr">
              <a:lnSpc>
                <a:spcPts val="7560"/>
              </a:lnSpc>
              <a:spcBef>
                <a:spcPct val="0"/>
              </a:spcBef>
              <a:buAutoNum type="arabicPeriod"/>
            </a:pPr>
            <a:r>
              <a:rPr lang="en-US" sz="5400">
                <a:solidFill>
                  <a:srgbClr val="000000"/>
                </a:solidFill>
                <a:latin typeface="Loubag Semi-Bold"/>
              </a:rPr>
              <a:t>Khởi tạo dự án mới</a:t>
            </a:r>
          </a:p>
        </p:txBody>
      </p:sp>
      <p:sp>
        <p:nvSpPr>
          <p:cNvPr id="6" name="TextBox 6"/>
          <p:cNvSpPr txBox="1"/>
          <p:nvPr/>
        </p:nvSpPr>
        <p:spPr>
          <a:xfrm>
            <a:off x="10494065" y="3230921"/>
            <a:ext cx="7793935" cy="30829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000000"/>
                </a:solidFill>
                <a:latin typeface="Montserrat"/>
              </a:rPr>
              <a:t>Bấm phím F để chọn kích thước bảng vẽ phù hợp cho dự án </a:t>
            </a:r>
          </a:p>
          <a:p>
            <a:pPr>
              <a:lnSpc>
                <a:spcPts val="4900"/>
              </a:lnSpc>
            </a:pPr>
            <a:r>
              <a:rPr lang="en-US" sz="3500">
                <a:solidFill>
                  <a:srgbClr val="000000"/>
                </a:solidFill>
                <a:latin typeface="Montserrat"/>
              </a:rPr>
              <a:t>(ví dụ: Desktop, Tablet, Mobile).</a:t>
            </a:r>
          </a:p>
          <a:p>
            <a:pPr>
              <a:lnSpc>
                <a:spcPts val="4900"/>
              </a:lnSpc>
              <a:spcBef>
                <a:spcPct val="0"/>
              </a:spcBef>
            </a:pPr>
            <a:endParaRPr lang="en-US" sz="3500">
              <a:solidFill>
                <a:srgbClr val="000000"/>
              </a:solidFill>
              <a:latin typeface="Montserrat"/>
            </a:endParaRPr>
          </a:p>
        </p:txBody>
      </p:sp>
      <p:sp>
        <p:nvSpPr>
          <p:cNvPr id="7" name="TextBox 7"/>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239953" y="2994199"/>
            <a:ext cx="9962282" cy="5258199"/>
          </a:xfrm>
          <a:custGeom>
            <a:avLst/>
            <a:gdLst/>
            <a:ahLst/>
            <a:cxnLst/>
            <a:rect l="l" t="t" r="r" b="b"/>
            <a:pathLst>
              <a:path w="9962282" h="5258199">
                <a:moveTo>
                  <a:pt x="0" y="0"/>
                </a:moveTo>
                <a:lnTo>
                  <a:pt x="9962282" y="0"/>
                </a:lnTo>
                <a:lnTo>
                  <a:pt x="9962282" y="5258198"/>
                </a:lnTo>
                <a:lnTo>
                  <a:pt x="0" y="5258198"/>
                </a:lnTo>
                <a:lnTo>
                  <a:pt x="0" y="0"/>
                </a:lnTo>
                <a:close/>
              </a:path>
            </a:pathLst>
          </a:custGeom>
          <a:blipFill>
            <a:blip r:embed="rId3"/>
            <a:stretch>
              <a:fillRect/>
            </a:stretch>
          </a:blipFill>
        </p:spPr>
      </p:sp>
      <p:sp>
        <p:nvSpPr>
          <p:cNvPr id="5" name="TextBox 5"/>
          <p:cNvSpPr txBox="1"/>
          <p:nvPr/>
        </p:nvSpPr>
        <p:spPr>
          <a:xfrm>
            <a:off x="2265819" y="827031"/>
            <a:ext cx="14387777" cy="1872615"/>
          </a:xfrm>
          <a:prstGeom prst="rect">
            <a:avLst/>
          </a:prstGeom>
        </p:spPr>
        <p:txBody>
          <a:bodyPr lIns="0" tIns="0" rIns="0" bIns="0" rtlCol="0" anchor="t">
            <a:spAutoFit/>
          </a:bodyPr>
          <a:lstStyle/>
          <a:p>
            <a:pPr algn="ctr">
              <a:lnSpc>
                <a:spcPts val="7560"/>
              </a:lnSpc>
            </a:pPr>
            <a:r>
              <a:rPr lang="en-US" sz="5400">
                <a:solidFill>
                  <a:srgbClr val="000000"/>
                </a:solidFill>
                <a:latin typeface="Loubag Semi-Bold"/>
              </a:rPr>
              <a:t>2. Thêm Yếu Tố Thiết Kế</a:t>
            </a:r>
          </a:p>
          <a:p>
            <a:pPr algn="ctr">
              <a:lnSpc>
                <a:spcPts val="7560"/>
              </a:lnSpc>
            </a:pPr>
            <a:endParaRPr lang="en-US" sz="5400">
              <a:solidFill>
                <a:srgbClr val="000000"/>
              </a:solidFill>
              <a:latin typeface="Loubag Semi-Bold"/>
            </a:endParaRPr>
          </a:p>
        </p:txBody>
      </p:sp>
      <p:sp>
        <p:nvSpPr>
          <p:cNvPr id="6" name="TextBox 6"/>
          <p:cNvSpPr txBox="1"/>
          <p:nvPr/>
        </p:nvSpPr>
        <p:spPr>
          <a:xfrm>
            <a:off x="11198968" y="3259455"/>
            <a:ext cx="7089032" cy="416242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Montserrat"/>
              </a:rPr>
              <a:t>Text:  tạo một khung văn bản để nhập nội dung.</a:t>
            </a:r>
          </a:p>
          <a:p>
            <a:pPr>
              <a:lnSpc>
                <a:spcPts val="4199"/>
              </a:lnSpc>
              <a:spcBef>
                <a:spcPct val="0"/>
              </a:spcBef>
            </a:pPr>
            <a:endParaRPr lang="en-US" sz="2999">
              <a:solidFill>
                <a:srgbClr val="000000"/>
              </a:solidFill>
              <a:latin typeface="Montserrat"/>
            </a:endParaRPr>
          </a:p>
          <a:p>
            <a:pPr>
              <a:lnSpc>
                <a:spcPts val="4199"/>
              </a:lnSpc>
              <a:spcBef>
                <a:spcPct val="0"/>
              </a:spcBef>
            </a:pPr>
            <a:r>
              <a:rPr lang="en-US" sz="2999">
                <a:solidFill>
                  <a:srgbClr val="000000"/>
                </a:solidFill>
                <a:latin typeface="Montserrat"/>
              </a:rPr>
              <a:t>Pen Tool: Là công cụ để tạo ra các hình dạng phức tạp như logo, biểu tượng tùy chỉnh. .</a:t>
            </a:r>
          </a:p>
          <a:p>
            <a:pPr>
              <a:lnSpc>
                <a:spcPts val="4199"/>
              </a:lnSpc>
              <a:spcBef>
                <a:spcPct val="0"/>
              </a:spcBef>
            </a:pPr>
            <a:endParaRPr lang="en-US" sz="2999">
              <a:solidFill>
                <a:srgbClr val="000000"/>
              </a:solidFill>
              <a:latin typeface="Montserrat"/>
            </a:endParaRPr>
          </a:p>
          <a:p>
            <a:pPr>
              <a:lnSpc>
                <a:spcPts val="4199"/>
              </a:lnSpc>
              <a:spcBef>
                <a:spcPct val="0"/>
              </a:spcBef>
            </a:pPr>
            <a:endParaRPr lang="en-US" sz="2999">
              <a:solidFill>
                <a:srgbClr val="000000"/>
              </a:solidFill>
              <a:latin typeface="Montserrat"/>
            </a:endParaRPr>
          </a:p>
        </p:txBody>
      </p:sp>
      <p:sp>
        <p:nvSpPr>
          <p:cNvPr id="7" name="TextBox 7"/>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1863618" y="2325558"/>
            <a:ext cx="7183357" cy="6438417"/>
          </a:xfrm>
          <a:custGeom>
            <a:avLst/>
            <a:gdLst/>
            <a:ahLst/>
            <a:cxnLst/>
            <a:rect l="l" t="t" r="r" b="b"/>
            <a:pathLst>
              <a:path w="7183357" h="6438417">
                <a:moveTo>
                  <a:pt x="0" y="0"/>
                </a:moveTo>
                <a:lnTo>
                  <a:pt x="7183358" y="0"/>
                </a:lnTo>
                <a:lnTo>
                  <a:pt x="7183358" y="6438416"/>
                </a:lnTo>
                <a:lnTo>
                  <a:pt x="0" y="6438416"/>
                </a:lnTo>
                <a:lnTo>
                  <a:pt x="0" y="0"/>
                </a:lnTo>
                <a:close/>
              </a:path>
            </a:pathLst>
          </a:custGeom>
          <a:blipFill>
            <a:blip r:embed="rId3"/>
            <a:stretch>
              <a:fillRect/>
            </a:stretch>
          </a:blipFill>
        </p:spPr>
      </p:sp>
      <p:sp>
        <p:nvSpPr>
          <p:cNvPr id="5" name="TextBox 5"/>
          <p:cNvSpPr txBox="1"/>
          <p:nvPr/>
        </p:nvSpPr>
        <p:spPr>
          <a:xfrm>
            <a:off x="2265819" y="827031"/>
            <a:ext cx="14387777" cy="1872615"/>
          </a:xfrm>
          <a:prstGeom prst="rect">
            <a:avLst/>
          </a:prstGeom>
        </p:spPr>
        <p:txBody>
          <a:bodyPr lIns="0" tIns="0" rIns="0" bIns="0" rtlCol="0" anchor="t">
            <a:spAutoFit/>
          </a:bodyPr>
          <a:lstStyle/>
          <a:p>
            <a:pPr algn="ctr">
              <a:lnSpc>
                <a:spcPts val="7560"/>
              </a:lnSpc>
            </a:pPr>
            <a:r>
              <a:rPr lang="en-US" sz="5400">
                <a:solidFill>
                  <a:srgbClr val="000000"/>
                </a:solidFill>
                <a:latin typeface="Loubag Semi-Bold"/>
              </a:rPr>
              <a:t>2. Thêm Yếu Tố Thiết Kế</a:t>
            </a:r>
          </a:p>
          <a:p>
            <a:pPr algn="ctr">
              <a:lnSpc>
                <a:spcPts val="7560"/>
              </a:lnSpc>
            </a:pPr>
            <a:endParaRPr lang="en-US" sz="5400">
              <a:solidFill>
                <a:srgbClr val="000000"/>
              </a:solidFill>
              <a:latin typeface="Loubag Semi-Bold"/>
            </a:endParaRPr>
          </a:p>
        </p:txBody>
      </p:sp>
      <p:sp>
        <p:nvSpPr>
          <p:cNvPr id="6" name="TextBox 6"/>
          <p:cNvSpPr txBox="1"/>
          <p:nvPr/>
        </p:nvSpPr>
        <p:spPr>
          <a:xfrm>
            <a:off x="10724744" y="3155950"/>
            <a:ext cx="7089032" cy="21748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Loubag Bold"/>
              </a:rPr>
              <a:t>Assets</a:t>
            </a:r>
            <a:r>
              <a:rPr lang="en-US" sz="2499">
                <a:solidFill>
                  <a:srgbClr val="000000"/>
                </a:solidFill>
                <a:latin typeface="Loubag"/>
              </a:rPr>
              <a:t>:  cung cấp các yếu tố thiết kế như nút, hình dạng, form nhập liệu, và các mẫu giao diện, v.v.</a:t>
            </a:r>
          </a:p>
          <a:p>
            <a:pPr>
              <a:lnSpc>
                <a:spcPts val="3499"/>
              </a:lnSpc>
              <a:spcBef>
                <a:spcPct val="0"/>
              </a:spcBef>
            </a:pPr>
            <a:endParaRPr lang="en-US" sz="2499">
              <a:solidFill>
                <a:srgbClr val="000000"/>
              </a:solidFill>
              <a:latin typeface="Loubag"/>
            </a:endParaRPr>
          </a:p>
          <a:p>
            <a:pPr>
              <a:lnSpc>
                <a:spcPts val="3499"/>
              </a:lnSpc>
              <a:spcBef>
                <a:spcPct val="0"/>
              </a:spcBef>
            </a:pPr>
            <a:endParaRPr lang="en-US" sz="2499">
              <a:solidFill>
                <a:srgbClr val="000000"/>
              </a:solidFill>
              <a:latin typeface="Loubag"/>
            </a:endParaRPr>
          </a:p>
        </p:txBody>
      </p:sp>
      <p:sp>
        <p:nvSpPr>
          <p:cNvPr id="7" name="TextBox 7"/>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18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1421426" y="2699645"/>
            <a:ext cx="8038281" cy="5971294"/>
          </a:xfrm>
          <a:custGeom>
            <a:avLst/>
            <a:gdLst/>
            <a:ahLst/>
            <a:cxnLst/>
            <a:rect l="l" t="t" r="r" b="b"/>
            <a:pathLst>
              <a:path w="8038281" h="5971294">
                <a:moveTo>
                  <a:pt x="0" y="0"/>
                </a:moveTo>
                <a:lnTo>
                  <a:pt x="8038281" y="0"/>
                </a:lnTo>
                <a:lnTo>
                  <a:pt x="8038281" y="5971295"/>
                </a:lnTo>
                <a:lnTo>
                  <a:pt x="0" y="5971295"/>
                </a:lnTo>
                <a:lnTo>
                  <a:pt x="0" y="0"/>
                </a:lnTo>
                <a:close/>
              </a:path>
            </a:pathLst>
          </a:custGeom>
          <a:blipFill>
            <a:blip r:embed="rId3"/>
            <a:stretch>
              <a:fillRect/>
            </a:stretch>
          </a:blipFill>
        </p:spPr>
      </p:sp>
      <p:sp>
        <p:nvSpPr>
          <p:cNvPr id="5" name="TextBox 5"/>
          <p:cNvSpPr txBox="1"/>
          <p:nvPr/>
        </p:nvSpPr>
        <p:spPr>
          <a:xfrm>
            <a:off x="2265819" y="827031"/>
            <a:ext cx="14387777" cy="1872615"/>
          </a:xfrm>
          <a:prstGeom prst="rect">
            <a:avLst/>
          </a:prstGeom>
        </p:spPr>
        <p:txBody>
          <a:bodyPr lIns="0" tIns="0" rIns="0" bIns="0" rtlCol="0" anchor="t">
            <a:spAutoFit/>
          </a:bodyPr>
          <a:lstStyle/>
          <a:p>
            <a:pPr algn="ctr">
              <a:lnSpc>
                <a:spcPts val="7560"/>
              </a:lnSpc>
            </a:pPr>
            <a:r>
              <a:rPr lang="en-US" sz="5400">
                <a:solidFill>
                  <a:srgbClr val="000000"/>
                </a:solidFill>
                <a:latin typeface="Loubag Semi-Bold"/>
              </a:rPr>
              <a:t>3.Thiết Kế Giao Diện Người Dùng (UI)</a:t>
            </a:r>
          </a:p>
          <a:p>
            <a:pPr algn="ctr">
              <a:lnSpc>
                <a:spcPts val="7560"/>
              </a:lnSpc>
            </a:pPr>
            <a:endParaRPr lang="en-US" sz="5400">
              <a:solidFill>
                <a:srgbClr val="000000"/>
              </a:solidFill>
              <a:latin typeface="Loubag Semi-Bold"/>
            </a:endParaRPr>
          </a:p>
        </p:txBody>
      </p:sp>
      <p:sp>
        <p:nvSpPr>
          <p:cNvPr id="6" name="TextBox 6"/>
          <p:cNvSpPr txBox="1"/>
          <p:nvPr/>
        </p:nvSpPr>
        <p:spPr>
          <a:xfrm>
            <a:off x="10724744" y="3155950"/>
            <a:ext cx="7089032" cy="26130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Loubag Bold"/>
              </a:rPr>
              <a:t>Bảng điều khiển thuộc tính (Properties Panel: </a:t>
            </a:r>
          </a:p>
          <a:p>
            <a:pPr>
              <a:lnSpc>
                <a:spcPts val="3499"/>
              </a:lnSpc>
            </a:pPr>
            <a:endParaRPr lang="en-US" sz="2499">
              <a:solidFill>
                <a:srgbClr val="000000"/>
              </a:solidFill>
              <a:latin typeface="Loubag Bold"/>
            </a:endParaRPr>
          </a:p>
          <a:p>
            <a:pPr>
              <a:lnSpc>
                <a:spcPts val="3499"/>
              </a:lnSpc>
            </a:pPr>
            <a:r>
              <a:rPr lang="en-US" sz="2499">
                <a:solidFill>
                  <a:srgbClr val="000000"/>
                </a:solidFill>
                <a:latin typeface="Loubag"/>
              </a:rPr>
              <a:t>+ Chỉnh sửa kích thước, tọa độ</a:t>
            </a:r>
          </a:p>
          <a:p>
            <a:pPr>
              <a:lnSpc>
                <a:spcPts val="3499"/>
              </a:lnSpc>
              <a:spcBef>
                <a:spcPct val="0"/>
              </a:spcBef>
            </a:pPr>
            <a:r>
              <a:rPr lang="en-US" sz="2499">
                <a:solidFill>
                  <a:srgbClr val="000000"/>
                </a:solidFill>
                <a:latin typeface="Loubag"/>
              </a:rPr>
              <a:t>+ Font chữ, màu sắc</a:t>
            </a:r>
          </a:p>
          <a:p>
            <a:pPr>
              <a:lnSpc>
                <a:spcPts val="3499"/>
              </a:lnSpc>
              <a:spcBef>
                <a:spcPct val="0"/>
              </a:spcBef>
            </a:pPr>
            <a:endParaRPr lang="en-US" sz="2499">
              <a:solidFill>
                <a:srgbClr val="000000"/>
              </a:solidFill>
              <a:latin typeface="Loubag"/>
            </a:endParaRPr>
          </a:p>
        </p:txBody>
      </p:sp>
      <p:sp>
        <p:nvSpPr>
          <p:cNvPr id="7" name="TextBox 7"/>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19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2860474" y="3164566"/>
            <a:ext cx="12596695" cy="3396215"/>
          </a:xfrm>
          <a:custGeom>
            <a:avLst/>
            <a:gdLst/>
            <a:ahLst/>
            <a:cxnLst/>
            <a:rect l="l" t="t" r="r" b="b"/>
            <a:pathLst>
              <a:path w="12596695" h="3396215">
                <a:moveTo>
                  <a:pt x="0" y="0"/>
                </a:moveTo>
                <a:lnTo>
                  <a:pt x="12596695" y="0"/>
                </a:lnTo>
                <a:lnTo>
                  <a:pt x="12596695" y="3396215"/>
                </a:lnTo>
                <a:lnTo>
                  <a:pt x="0" y="3396215"/>
                </a:lnTo>
                <a:lnTo>
                  <a:pt x="0" y="0"/>
                </a:lnTo>
                <a:close/>
              </a:path>
            </a:pathLst>
          </a:custGeom>
          <a:blipFill>
            <a:blip r:embed="rId3"/>
            <a:stretch>
              <a:fillRect/>
            </a:stretch>
          </a:blipFill>
        </p:spPr>
      </p:sp>
      <p:sp>
        <p:nvSpPr>
          <p:cNvPr id="5" name="TextBox 5"/>
          <p:cNvSpPr txBox="1"/>
          <p:nvPr/>
        </p:nvSpPr>
        <p:spPr>
          <a:xfrm>
            <a:off x="2265819" y="827031"/>
            <a:ext cx="13786006" cy="2825115"/>
          </a:xfrm>
          <a:prstGeom prst="rect">
            <a:avLst/>
          </a:prstGeom>
        </p:spPr>
        <p:txBody>
          <a:bodyPr lIns="0" tIns="0" rIns="0" bIns="0" rtlCol="0" anchor="t">
            <a:spAutoFit/>
          </a:bodyPr>
          <a:lstStyle/>
          <a:p>
            <a:pPr>
              <a:lnSpc>
                <a:spcPts val="7560"/>
              </a:lnSpc>
            </a:pPr>
            <a:r>
              <a:rPr lang="en-US" sz="5400">
                <a:solidFill>
                  <a:srgbClr val="000000"/>
                </a:solidFill>
                <a:latin typeface="Loubag Semi-Bold"/>
              </a:rPr>
              <a:t>4.Tạo Nguyên Mẫu Tương Tác (Prototyping)</a:t>
            </a:r>
          </a:p>
          <a:p>
            <a:pPr>
              <a:lnSpc>
                <a:spcPts val="7560"/>
              </a:lnSpc>
            </a:pPr>
            <a:endParaRPr lang="en-US" sz="5400">
              <a:solidFill>
                <a:srgbClr val="000000"/>
              </a:solidFill>
              <a:latin typeface="Loubag Semi-Bold"/>
            </a:endParaRPr>
          </a:p>
        </p:txBody>
      </p:sp>
      <p:sp>
        <p:nvSpPr>
          <p:cNvPr id="6" name="TextBox 6"/>
          <p:cNvSpPr txBox="1"/>
          <p:nvPr/>
        </p:nvSpPr>
        <p:spPr>
          <a:xfrm>
            <a:off x="2265819" y="7302222"/>
            <a:ext cx="9943437" cy="85090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ontserrat Semi-Bold"/>
              </a:rPr>
              <a:t>- Kết nối các màn hình bằng cách kéo một đường nối từ nút hoặc hành động trên màn hình này đến màn hình khác</a:t>
            </a:r>
          </a:p>
        </p:txBody>
      </p:sp>
      <p:sp>
        <p:nvSpPr>
          <p:cNvPr id="7" name="TextBox 7"/>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sp>
      </p:gr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905242" y="2768225"/>
            <a:ext cx="10477517" cy="5893603"/>
          </a:xfrm>
          <a:prstGeom prst="rect">
            <a:avLst/>
          </a:prstGeom>
        </p:spPr>
      </p:pic>
      <p:sp>
        <p:nvSpPr>
          <p:cNvPr id="5" name="TextBox 5"/>
          <p:cNvSpPr txBox="1"/>
          <p:nvPr/>
        </p:nvSpPr>
        <p:spPr>
          <a:xfrm>
            <a:off x="2265819" y="827031"/>
            <a:ext cx="13786006" cy="3777615"/>
          </a:xfrm>
          <a:prstGeom prst="rect">
            <a:avLst/>
          </a:prstGeom>
        </p:spPr>
        <p:txBody>
          <a:bodyPr lIns="0" tIns="0" rIns="0" bIns="0" rtlCol="0" anchor="t">
            <a:spAutoFit/>
          </a:bodyPr>
          <a:lstStyle/>
          <a:p>
            <a:pPr>
              <a:lnSpc>
                <a:spcPts val="7560"/>
              </a:lnSpc>
            </a:pPr>
            <a:r>
              <a:rPr lang="en-US" sz="5400">
                <a:solidFill>
                  <a:srgbClr val="000000"/>
                </a:solidFill>
                <a:latin typeface="Loubag Semi-Bold"/>
              </a:rPr>
              <a:t>5.Xem Trước và Kiểm Tra Nguyên Mẫu</a:t>
            </a:r>
          </a:p>
          <a:p>
            <a:pPr>
              <a:lnSpc>
                <a:spcPts val="7560"/>
              </a:lnSpc>
            </a:pPr>
            <a:endParaRPr lang="en-US" sz="5400">
              <a:solidFill>
                <a:srgbClr val="000000"/>
              </a:solidFill>
              <a:latin typeface="Loubag Semi-Bold"/>
            </a:endParaRPr>
          </a:p>
          <a:p>
            <a:pPr>
              <a:lnSpc>
                <a:spcPts val="7560"/>
              </a:lnSpc>
            </a:pPr>
            <a:endParaRPr lang="en-US" sz="5400">
              <a:solidFill>
                <a:srgbClr val="000000"/>
              </a:solidFill>
              <a:latin typeface="Loubag Semi-Bold"/>
            </a:endParaRPr>
          </a:p>
        </p:txBody>
      </p:sp>
      <p:sp>
        <p:nvSpPr>
          <p:cNvPr id="6" name="TextBox 6"/>
          <p:cNvSpPr txBox="1"/>
          <p:nvPr/>
        </p:nvSpPr>
        <p:spPr>
          <a:xfrm>
            <a:off x="1626741" y="8845550"/>
            <a:ext cx="15034518" cy="4127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ontserrat Semi-Bold"/>
              </a:rPr>
              <a:t>- Sử dụng chế độ xem trước để điều chỉnh và cải thiện thiết kế dựa trên trải nghiệm thực tế.</a:t>
            </a:r>
          </a:p>
        </p:txBody>
      </p:sp>
      <p:sp>
        <p:nvSpPr>
          <p:cNvPr id="7" name="TextBox 7"/>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21</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64145" flipH="1" flipV="1">
            <a:off x="-4375158" y="5344637"/>
            <a:ext cx="9884725" cy="9884725"/>
          </a:xfrm>
          <a:custGeom>
            <a:avLst/>
            <a:gdLst/>
            <a:ahLst/>
            <a:cxnLst/>
            <a:rect l="l" t="t" r="r" b="b"/>
            <a:pathLst>
              <a:path w="9884725" h="9884725">
                <a:moveTo>
                  <a:pt x="9884725" y="9884726"/>
                </a:moveTo>
                <a:lnTo>
                  <a:pt x="0" y="9884726"/>
                </a:lnTo>
                <a:lnTo>
                  <a:pt x="0" y="0"/>
                </a:lnTo>
                <a:lnTo>
                  <a:pt x="9884725" y="0"/>
                </a:lnTo>
                <a:lnTo>
                  <a:pt x="9884725" y="9884726"/>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204823">
            <a:off x="11412811" y="-6612716"/>
            <a:ext cx="8683149" cy="8683149"/>
          </a:xfrm>
          <a:custGeom>
            <a:avLst/>
            <a:gdLst/>
            <a:ahLst/>
            <a:cxnLst/>
            <a:rect l="l" t="t" r="r" b="b"/>
            <a:pathLst>
              <a:path w="8683149" h="8683149">
                <a:moveTo>
                  <a:pt x="0" y="0"/>
                </a:moveTo>
                <a:lnTo>
                  <a:pt x="8683149" y="0"/>
                </a:lnTo>
                <a:lnTo>
                  <a:pt x="8683149" y="8683149"/>
                </a:lnTo>
                <a:lnTo>
                  <a:pt x="0" y="868314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2539844">
            <a:off x="15924018" y="8480280"/>
            <a:ext cx="4210041" cy="4363641"/>
          </a:xfrm>
          <a:custGeom>
            <a:avLst/>
            <a:gdLst/>
            <a:ahLst/>
            <a:cxnLst/>
            <a:rect l="l" t="t" r="r" b="b"/>
            <a:pathLst>
              <a:path w="4210041" h="4363641">
                <a:moveTo>
                  <a:pt x="0" y="0"/>
                </a:moveTo>
                <a:lnTo>
                  <a:pt x="4210040" y="0"/>
                </a:lnTo>
                <a:lnTo>
                  <a:pt x="4210040" y="4363640"/>
                </a:lnTo>
                <a:lnTo>
                  <a:pt x="0" y="436364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0" y="0"/>
            <a:ext cx="1863618" cy="1863611"/>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a:stretch>
            </a:blipFill>
          </p:spPr>
        </p:sp>
      </p:grpSp>
      <p:sp>
        <p:nvSpPr>
          <p:cNvPr id="7" name="Freeform 7"/>
          <p:cNvSpPr/>
          <p:nvPr/>
        </p:nvSpPr>
        <p:spPr>
          <a:xfrm>
            <a:off x="887075" y="4617838"/>
            <a:ext cx="7558272" cy="3342461"/>
          </a:xfrm>
          <a:custGeom>
            <a:avLst/>
            <a:gdLst/>
            <a:ahLst/>
            <a:cxnLst/>
            <a:rect l="l" t="t" r="r" b="b"/>
            <a:pathLst>
              <a:path w="7558272" h="3342461">
                <a:moveTo>
                  <a:pt x="0" y="0"/>
                </a:moveTo>
                <a:lnTo>
                  <a:pt x="7558272" y="0"/>
                </a:lnTo>
                <a:lnTo>
                  <a:pt x="7558272" y="3342461"/>
                </a:lnTo>
                <a:lnTo>
                  <a:pt x="0" y="3342461"/>
                </a:lnTo>
                <a:lnTo>
                  <a:pt x="0" y="0"/>
                </a:lnTo>
                <a:close/>
              </a:path>
            </a:pathLst>
          </a:custGeom>
          <a:blipFill>
            <a:blip r:embed="rId9"/>
            <a:stretch>
              <a:fillRect r="-11695"/>
            </a:stretch>
          </a:blipFill>
        </p:spPr>
      </p:sp>
      <p:grpSp>
        <p:nvGrpSpPr>
          <p:cNvPr id="8" name="Group 8"/>
          <p:cNvGrpSpPr/>
          <p:nvPr/>
        </p:nvGrpSpPr>
        <p:grpSpPr>
          <a:xfrm>
            <a:off x="1249695" y="1863611"/>
            <a:ext cx="7195652" cy="2191898"/>
            <a:chOff x="0" y="0"/>
            <a:chExt cx="9594202" cy="2922530"/>
          </a:xfrm>
        </p:grpSpPr>
        <p:sp>
          <p:nvSpPr>
            <p:cNvPr id="9" name="TextBox 9"/>
            <p:cNvSpPr txBox="1"/>
            <p:nvPr/>
          </p:nvSpPr>
          <p:spPr>
            <a:xfrm>
              <a:off x="0" y="0"/>
              <a:ext cx="9594202" cy="1828800"/>
            </a:xfrm>
            <a:prstGeom prst="rect">
              <a:avLst/>
            </a:prstGeom>
          </p:spPr>
          <p:txBody>
            <a:bodyPr lIns="0" tIns="0" rIns="0" bIns="0" rtlCol="0" anchor="t">
              <a:spAutoFit/>
            </a:bodyPr>
            <a:lstStyle/>
            <a:p>
              <a:pPr marL="0" lvl="0" indent="0" algn="l">
                <a:lnSpc>
                  <a:spcPts val="10800"/>
                </a:lnSpc>
                <a:spcBef>
                  <a:spcPct val="0"/>
                </a:spcBef>
              </a:pPr>
              <a:r>
                <a:rPr lang="en-US" sz="9000">
                  <a:solidFill>
                    <a:srgbClr val="D04621"/>
                  </a:solidFill>
                  <a:latin typeface="Roboto Slab Bold"/>
                </a:rPr>
                <a:t>Giới thiệu </a:t>
              </a:r>
            </a:p>
          </p:txBody>
        </p:sp>
        <p:sp>
          <p:nvSpPr>
            <p:cNvPr id="10" name="TextBox 10"/>
            <p:cNvSpPr txBox="1"/>
            <p:nvPr/>
          </p:nvSpPr>
          <p:spPr>
            <a:xfrm>
              <a:off x="0" y="2181697"/>
              <a:ext cx="9594202" cy="740833"/>
            </a:xfrm>
            <a:prstGeom prst="rect">
              <a:avLst/>
            </a:prstGeom>
          </p:spPr>
          <p:txBody>
            <a:bodyPr lIns="0" tIns="0" rIns="0" bIns="0" rtlCol="0" anchor="t">
              <a:spAutoFit/>
            </a:bodyPr>
            <a:lstStyle/>
            <a:p>
              <a:pPr marL="0" lvl="0" indent="0" algn="l">
                <a:lnSpc>
                  <a:spcPts val="4550"/>
                </a:lnSpc>
                <a:spcBef>
                  <a:spcPct val="0"/>
                </a:spcBef>
              </a:pPr>
              <a:r>
                <a:rPr lang="en-US" sz="3500">
                  <a:solidFill>
                    <a:srgbClr val="000000"/>
                  </a:solidFill>
                  <a:latin typeface="DM Sans Bold"/>
                </a:rPr>
                <a:t>Tên công cụ - Lunacy</a:t>
              </a:r>
            </a:p>
          </p:txBody>
        </p:sp>
      </p:grpSp>
      <p:sp>
        <p:nvSpPr>
          <p:cNvPr id="11" name="TextBox 11"/>
          <p:cNvSpPr txBox="1"/>
          <p:nvPr/>
        </p:nvSpPr>
        <p:spPr>
          <a:xfrm>
            <a:off x="8454872" y="3843949"/>
            <a:ext cx="8786905" cy="3165286"/>
          </a:xfrm>
          <a:prstGeom prst="rect">
            <a:avLst/>
          </a:prstGeom>
        </p:spPr>
        <p:txBody>
          <a:bodyPr lIns="0" tIns="0" rIns="0" bIns="0" rtlCol="0" anchor="t">
            <a:spAutoFit/>
          </a:bodyPr>
          <a:lstStyle/>
          <a:p>
            <a:pPr marL="784248" lvl="1" indent="-392124">
              <a:lnSpc>
                <a:spcPts val="5085"/>
              </a:lnSpc>
              <a:buFont typeface="Arial"/>
              <a:buChar char="•"/>
            </a:pPr>
            <a:r>
              <a:rPr lang="en-US" sz="3632">
                <a:solidFill>
                  <a:srgbClr val="000000"/>
                </a:solidFill>
                <a:latin typeface="Roboto Slab"/>
              </a:rPr>
              <a:t>Phần 1: Tổng quan về Lunacy</a:t>
            </a:r>
          </a:p>
          <a:p>
            <a:pPr marL="784248" lvl="1" indent="-392124">
              <a:lnSpc>
                <a:spcPts val="5085"/>
              </a:lnSpc>
              <a:buFont typeface="Arial"/>
              <a:buChar char="•"/>
            </a:pPr>
            <a:r>
              <a:rPr lang="en-US" sz="3632">
                <a:solidFill>
                  <a:srgbClr val="000000"/>
                </a:solidFill>
                <a:latin typeface="Roboto Slab"/>
              </a:rPr>
              <a:t>Phần 2: Các tính năng chính</a:t>
            </a:r>
          </a:p>
          <a:p>
            <a:pPr marL="784248" lvl="1" indent="-392124">
              <a:lnSpc>
                <a:spcPts val="5085"/>
              </a:lnSpc>
              <a:buFont typeface="Arial"/>
              <a:buChar char="•"/>
            </a:pPr>
            <a:r>
              <a:rPr lang="en-US" sz="3632">
                <a:solidFill>
                  <a:srgbClr val="000000"/>
                </a:solidFill>
                <a:latin typeface="Roboto Slab"/>
              </a:rPr>
              <a:t>Phần 3: Hướng dẫn sử dụng</a:t>
            </a:r>
          </a:p>
          <a:p>
            <a:pPr marL="784248" lvl="1" indent="-392124">
              <a:lnSpc>
                <a:spcPts val="5085"/>
              </a:lnSpc>
              <a:buFont typeface="Arial"/>
              <a:buChar char="•"/>
            </a:pPr>
            <a:r>
              <a:rPr lang="en-US" sz="3632">
                <a:solidFill>
                  <a:srgbClr val="000000"/>
                </a:solidFill>
                <a:latin typeface="Roboto Slab"/>
              </a:rPr>
              <a:t>Phần 4: So sánh với các công cụ khác</a:t>
            </a:r>
          </a:p>
        </p:txBody>
      </p:sp>
      <p:sp>
        <p:nvSpPr>
          <p:cNvPr id="12" name="TextBox 12"/>
          <p:cNvSpPr txBox="1"/>
          <p:nvPr/>
        </p:nvSpPr>
        <p:spPr>
          <a:xfrm>
            <a:off x="17259300" y="8677910"/>
            <a:ext cx="2413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7085084" y="1995536"/>
            <a:ext cx="4117833" cy="6295928"/>
          </a:xfrm>
          <a:custGeom>
            <a:avLst/>
            <a:gdLst/>
            <a:ahLst/>
            <a:cxnLst/>
            <a:rect l="l" t="t" r="r" b="b"/>
            <a:pathLst>
              <a:path w="4117833" h="6295928">
                <a:moveTo>
                  <a:pt x="0" y="0"/>
                </a:moveTo>
                <a:lnTo>
                  <a:pt x="4117832" y="0"/>
                </a:lnTo>
                <a:lnTo>
                  <a:pt x="4117832" y="6295928"/>
                </a:lnTo>
                <a:lnTo>
                  <a:pt x="0" y="6295928"/>
                </a:lnTo>
                <a:lnTo>
                  <a:pt x="0" y="0"/>
                </a:lnTo>
                <a:close/>
              </a:path>
            </a:pathLst>
          </a:custGeom>
          <a:blipFill>
            <a:blip r:embed="rId3"/>
            <a:stretch>
              <a:fillRect/>
            </a:stretch>
          </a:blipFill>
        </p:spPr>
      </p:sp>
      <p:sp>
        <p:nvSpPr>
          <p:cNvPr id="5" name="TextBox 5"/>
          <p:cNvSpPr txBox="1"/>
          <p:nvPr/>
        </p:nvSpPr>
        <p:spPr>
          <a:xfrm>
            <a:off x="2265819" y="827031"/>
            <a:ext cx="13786006" cy="1872615"/>
          </a:xfrm>
          <a:prstGeom prst="rect">
            <a:avLst/>
          </a:prstGeom>
        </p:spPr>
        <p:txBody>
          <a:bodyPr lIns="0" tIns="0" rIns="0" bIns="0" rtlCol="0" anchor="t">
            <a:spAutoFit/>
          </a:bodyPr>
          <a:lstStyle/>
          <a:p>
            <a:pPr>
              <a:lnSpc>
                <a:spcPts val="7560"/>
              </a:lnSpc>
            </a:pPr>
            <a:r>
              <a:rPr lang="en-US" sz="5400">
                <a:solidFill>
                  <a:srgbClr val="000000"/>
                </a:solidFill>
                <a:latin typeface="Loubag Semi-Bold"/>
              </a:rPr>
              <a:t>6.Xuất Dự Án</a:t>
            </a:r>
          </a:p>
          <a:p>
            <a:pPr>
              <a:lnSpc>
                <a:spcPts val="7560"/>
              </a:lnSpc>
            </a:pPr>
            <a:endParaRPr lang="en-US" sz="5400">
              <a:solidFill>
                <a:srgbClr val="000000"/>
              </a:solidFill>
              <a:latin typeface="Loubag Semi-Bold"/>
            </a:endParaRPr>
          </a:p>
        </p:txBody>
      </p:sp>
      <p:sp>
        <p:nvSpPr>
          <p:cNvPr id="6" name="TextBox 6"/>
          <p:cNvSpPr txBox="1"/>
          <p:nvPr/>
        </p:nvSpPr>
        <p:spPr>
          <a:xfrm>
            <a:off x="2061270" y="8845550"/>
            <a:ext cx="14165461" cy="4127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ontserrat Semi-Bold"/>
              </a:rPr>
              <a:t>Xuất thiết kế hoặc nguyên mẫu của bạn dưới dạng tệp ảnh, PDF hoặc định dạng khác </a:t>
            </a:r>
          </a:p>
        </p:txBody>
      </p:sp>
      <p:sp>
        <p:nvSpPr>
          <p:cNvPr id="7" name="TextBox 7"/>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455419" y="2218720"/>
            <a:ext cx="13454512" cy="7039580"/>
          </a:xfrm>
          <a:custGeom>
            <a:avLst/>
            <a:gdLst/>
            <a:ahLst/>
            <a:cxnLst/>
            <a:rect l="l" t="t" r="r" b="b"/>
            <a:pathLst>
              <a:path w="13454512" h="7039580">
                <a:moveTo>
                  <a:pt x="0" y="0"/>
                </a:moveTo>
                <a:lnTo>
                  <a:pt x="13454512" y="0"/>
                </a:lnTo>
                <a:lnTo>
                  <a:pt x="13454512" y="7039580"/>
                </a:lnTo>
                <a:lnTo>
                  <a:pt x="0" y="7039580"/>
                </a:lnTo>
                <a:lnTo>
                  <a:pt x="0" y="0"/>
                </a:lnTo>
                <a:close/>
              </a:path>
            </a:pathLst>
          </a:custGeom>
          <a:blipFill>
            <a:blip r:embed="rId2"/>
            <a:stretch>
              <a:fillRect/>
            </a:stretch>
          </a:blipFill>
        </p:spPr>
      </p:sp>
      <p:sp>
        <p:nvSpPr>
          <p:cNvPr id="3" name="TextBox 3"/>
          <p:cNvSpPr txBox="1"/>
          <p:nvPr/>
        </p:nvSpPr>
        <p:spPr>
          <a:xfrm>
            <a:off x="77349" y="301307"/>
            <a:ext cx="18210651" cy="1302386"/>
          </a:xfrm>
          <a:prstGeom prst="rect">
            <a:avLst/>
          </a:prstGeom>
        </p:spPr>
        <p:txBody>
          <a:bodyPr lIns="0" tIns="0" rIns="0" bIns="0" rtlCol="0" anchor="t">
            <a:spAutoFit/>
          </a:bodyPr>
          <a:lstStyle/>
          <a:p>
            <a:pPr algn="ctr">
              <a:lnSpc>
                <a:spcPts val="10639"/>
              </a:lnSpc>
            </a:pPr>
            <a:r>
              <a:rPr lang="en-US" sz="7599">
                <a:solidFill>
                  <a:srgbClr val="000000"/>
                </a:solidFill>
                <a:latin typeface="Quicksand 2 Bold"/>
              </a:rPr>
              <a:t>Ví dụ minh họa : Ứng dụng đặt đồ ăn</a:t>
            </a:r>
          </a:p>
        </p:txBody>
      </p:sp>
      <p:sp>
        <p:nvSpPr>
          <p:cNvPr id="4" name="TextBox 4"/>
          <p:cNvSpPr txBox="1"/>
          <p:nvPr/>
        </p:nvSpPr>
        <p:spPr>
          <a:xfrm>
            <a:off x="17138650" y="8677910"/>
            <a:ext cx="482699" cy="1180465"/>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23</a:t>
            </a:r>
          </a:p>
          <a:p>
            <a:pPr algn="ctr">
              <a:lnSpc>
                <a:spcPts val="4759"/>
              </a:lnSpc>
            </a:pPr>
            <a:endParaRPr lang="en-US" sz="3399">
              <a:solidFill>
                <a:srgbClr val="000000"/>
              </a:solidFill>
              <a:latin typeface="Noto Serif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0288589" y="105751"/>
            <a:ext cx="4653093" cy="10075498"/>
          </a:xfrm>
          <a:custGeom>
            <a:avLst/>
            <a:gdLst/>
            <a:ahLst/>
            <a:cxnLst/>
            <a:rect l="l" t="t" r="r" b="b"/>
            <a:pathLst>
              <a:path w="4653093" h="10075498">
                <a:moveTo>
                  <a:pt x="0" y="0"/>
                </a:moveTo>
                <a:lnTo>
                  <a:pt x="4653093" y="0"/>
                </a:lnTo>
                <a:lnTo>
                  <a:pt x="4653093" y="10075498"/>
                </a:lnTo>
                <a:lnTo>
                  <a:pt x="0" y="10075498"/>
                </a:lnTo>
                <a:lnTo>
                  <a:pt x="0" y="0"/>
                </a:lnTo>
                <a:close/>
              </a:path>
            </a:pathLst>
          </a:custGeom>
          <a:blipFill>
            <a:blip r:embed="rId2"/>
            <a:stretch>
              <a:fillRect/>
            </a:stretch>
          </a:blipFill>
        </p:spPr>
      </p:sp>
      <p:sp>
        <p:nvSpPr>
          <p:cNvPr id="3" name="Freeform 3"/>
          <p:cNvSpPr/>
          <p:nvPr/>
        </p:nvSpPr>
        <p:spPr>
          <a:xfrm>
            <a:off x="1441688" y="3493424"/>
            <a:ext cx="7315200" cy="3300153"/>
          </a:xfrm>
          <a:custGeom>
            <a:avLst/>
            <a:gdLst/>
            <a:ahLst/>
            <a:cxnLst/>
            <a:rect l="l" t="t" r="r" b="b"/>
            <a:pathLst>
              <a:path w="7315200" h="3300153">
                <a:moveTo>
                  <a:pt x="0" y="0"/>
                </a:moveTo>
                <a:lnTo>
                  <a:pt x="7315200" y="0"/>
                </a:lnTo>
                <a:lnTo>
                  <a:pt x="7315200" y="3300152"/>
                </a:lnTo>
                <a:lnTo>
                  <a:pt x="0" y="33001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926942" y="4668837"/>
            <a:ext cx="6829946" cy="854075"/>
          </a:xfrm>
          <a:prstGeom prst="rect">
            <a:avLst/>
          </a:prstGeom>
        </p:spPr>
        <p:txBody>
          <a:bodyPr lIns="0" tIns="0" rIns="0" bIns="0" rtlCol="0" anchor="t">
            <a:spAutoFit/>
          </a:bodyPr>
          <a:lstStyle/>
          <a:p>
            <a:pPr>
              <a:lnSpc>
                <a:spcPts val="6999"/>
              </a:lnSpc>
            </a:pPr>
            <a:r>
              <a:rPr lang="en-US" sz="4999">
                <a:solidFill>
                  <a:srgbClr val="000000"/>
                </a:solidFill>
                <a:latin typeface="Quicksand 1 Bold"/>
              </a:rPr>
              <a:t>Màn hình đăng nhập</a:t>
            </a:r>
          </a:p>
        </p:txBody>
      </p:sp>
      <p:sp>
        <p:nvSpPr>
          <p:cNvPr id="5" name="TextBox 5"/>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41688" y="3493424"/>
            <a:ext cx="7315200" cy="3300153"/>
          </a:xfrm>
          <a:custGeom>
            <a:avLst/>
            <a:gdLst/>
            <a:ahLst/>
            <a:cxnLst/>
            <a:rect l="l" t="t" r="r" b="b"/>
            <a:pathLst>
              <a:path w="7315200" h="3300153">
                <a:moveTo>
                  <a:pt x="0" y="0"/>
                </a:moveTo>
                <a:lnTo>
                  <a:pt x="7315200" y="0"/>
                </a:lnTo>
                <a:lnTo>
                  <a:pt x="7315200" y="3300152"/>
                </a:lnTo>
                <a:lnTo>
                  <a:pt x="0" y="33001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144000" y="0"/>
            <a:ext cx="5191958" cy="10287000"/>
          </a:xfrm>
          <a:custGeom>
            <a:avLst/>
            <a:gdLst/>
            <a:ahLst/>
            <a:cxnLst/>
            <a:rect l="l" t="t" r="r" b="b"/>
            <a:pathLst>
              <a:path w="5191958" h="10287000">
                <a:moveTo>
                  <a:pt x="0" y="0"/>
                </a:moveTo>
                <a:lnTo>
                  <a:pt x="5191958" y="0"/>
                </a:lnTo>
                <a:lnTo>
                  <a:pt x="5191958" y="10287000"/>
                </a:lnTo>
                <a:lnTo>
                  <a:pt x="0" y="10287000"/>
                </a:lnTo>
                <a:lnTo>
                  <a:pt x="0" y="0"/>
                </a:lnTo>
                <a:close/>
              </a:path>
            </a:pathLst>
          </a:custGeom>
          <a:blipFill>
            <a:blip r:embed="rId4"/>
            <a:stretch>
              <a:fillRect/>
            </a:stretch>
          </a:blipFill>
        </p:spPr>
      </p:sp>
      <p:sp>
        <p:nvSpPr>
          <p:cNvPr id="4" name="TextBox 4"/>
          <p:cNvSpPr txBox="1"/>
          <p:nvPr/>
        </p:nvSpPr>
        <p:spPr>
          <a:xfrm>
            <a:off x="1684315" y="4668837"/>
            <a:ext cx="6829946" cy="854075"/>
          </a:xfrm>
          <a:prstGeom prst="rect">
            <a:avLst/>
          </a:prstGeom>
        </p:spPr>
        <p:txBody>
          <a:bodyPr lIns="0" tIns="0" rIns="0" bIns="0" rtlCol="0" anchor="t">
            <a:spAutoFit/>
          </a:bodyPr>
          <a:lstStyle/>
          <a:p>
            <a:pPr algn="ctr">
              <a:lnSpc>
                <a:spcPts val="6999"/>
              </a:lnSpc>
            </a:pPr>
            <a:r>
              <a:rPr lang="en-US" sz="4999">
                <a:solidFill>
                  <a:srgbClr val="000000"/>
                </a:solidFill>
                <a:latin typeface="Quicksand 1 Bold"/>
              </a:rPr>
              <a:t>Trang Chủ</a:t>
            </a:r>
          </a:p>
        </p:txBody>
      </p:sp>
      <p:sp>
        <p:nvSpPr>
          <p:cNvPr id="5" name="TextBox 5"/>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41688" y="3493424"/>
            <a:ext cx="7315200" cy="3300153"/>
          </a:xfrm>
          <a:custGeom>
            <a:avLst/>
            <a:gdLst/>
            <a:ahLst/>
            <a:cxnLst/>
            <a:rect l="l" t="t" r="r" b="b"/>
            <a:pathLst>
              <a:path w="7315200" h="3300153">
                <a:moveTo>
                  <a:pt x="0" y="0"/>
                </a:moveTo>
                <a:lnTo>
                  <a:pt x="7315200" y="0"/>
                </a:lnTo>
                <a:lnTo>
                  <a:pt x="7315200" y="3300152"/>
                </a:lnTo>
                <a:lnTo>
                  <a:pt x="0" y="33001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144000" y="193334"/>
            <a:ext cx="6913640" cy="9900332"/>
          </a:xfrm>
          <a:custGeom>
            <a:avLst/>
            <a:gdLst/>
            <a:ahLst/>
            <a:cxnLst/>
            <a:rect l="l" t="t" r="r" b="b"/>
            <a:pathLst>
              <a:path w="6913640" h="9900332">
                <a:moveTo>
                  <a:pt x="0" y="0"/>
                </a:moveTo>
                <a:lnTo>
                  <a:pt x="6913640" y="0"/>
                </a:lnTo>
                <a:lnTo>
                  <a:pt x="6913640" y="9900332"/>
                </a:lnTo>
                <a:lnTo>
                  <a:pt x="0" y="9900332"/>
                </a:lnTo>
                <a:lnTo>
                  <a:pt x="0" y="0"/>
                </a:lnTo>
                <a:close/>
              </a:path>
            </a:pathLst>
          </a:custGeom>
          <a:blipFill>
            <a:blip r:embed="rId4"/>
            <a:stretch>
              <a:fillRect/>
            </a:stretch>
          </a:blipFill>
        </p:spPr>
      </p:sp>
      <p:sp>
        <p:nvSpPr>
          <p:cNvPr id="4" name="TextBox 4"/>
          <p:cNvSpPr txBox="1"/>
          <p:nvPr/>
        </p:nvSpPr>
        <p:spPr>
          <a:xfrm>
            <a:off x="1684315" y="4225925"/>
            <a:ext cx="6829946" cy="1739900"/>
          </a:xfrm>
          <a:prstGeom prst="rect">
            <a:avLst/>
          </a:prstGeom>
        </p:spPr>
        <p:txBody>
          <a:bodyPr lIns="0" tIns="0" rIns="0" bIns="0" rtlCol="0" anchor="t">
            <a:spAutoFit/>
          </a:bodyPr>
          <a:lstStyle/>
          <a:p>
            <a:pPr algn="ctr">
              <a:lnSpc>
                <a:spcPts val="6999"/>
              </a:lnSpc>
            </a:pPr>
            <a:r>
              <a:rPr lang="en-US" sz="4999">
                <a:solidFill>
                  <a:srgbClr val="000000"/>
                </a:solidFill>
                <a:latin typeface="Quicksand 1 Bold"/>
              </a:rPr>
              <a:t>Chi tiết cửa hàng / món ăn</a:t>
            </a:r>
          </a:p>
        </p:txBody>
      </p:sp>
      <p:sp>
        <p:nvSpPr>
          <p:cNvPr id="5" name="TextBox 5"/>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554321" y="3493424"/>
            <a:ext cx="7315200" cy="3300153"/>
          </a:xfrm>
          <a:custGeom>
            <a:avLst/>
            <a:gdLst/>
            <a:ahLst/>
            <a:cxnLst/>
            <a:rect l="l" t="t" r="r" b="b"/>
            <a:pathLst>
              <a:path w="7315200" h="3300153">
                <a:moveTo>
                  <a:pt x="0" y="0"/>
                </a:moveTo>
                <a:lnTo>
                  <a:pt x="7315200" y="0"/>
                </a:lnTo>
                <a:lnTo>
                  <a:pt x="7315200" y="3300152"/>
                </a:lnTo>
                <a:lnTo>
                  <a:pt x="0" y="33001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524600" y="81751"/>
            <a:ext cx="4675261" cy="10123499"/>
          </a:xfrm>
          <a:custGeom>
            <a:avLst/>
            <a:gdLst/>
            <a:ahLst/>
            <a:cxnLst/>
            <a:rect l="l" t="t" r="r" b="b"/>
            <a:pathLst>
              <a:path w="4675261" h="10123499">
                <a:moveTo>
                  <a:pt x="0" y="0"/>
                </a:moveTo>
                <a:lnTo>
                  <a:pt x="4675261" y="0"/>
                </a:lnTo>
                <a:lnTo>
                  <a:pt x="4675261" y="10123498"/>
                </a:lnTo>
                <a:lnTo>
                  <a:pt x="0" y="10123498"/>
                </a:lnTo>
                <a:lnTo>
                  <a:pt x="0" y="0"/>
                </a:lnTo>
                <a:close/>
              </a:path>
            </a:pathLst>
          </a:custGeom>
          <a:blipFill>
            <a:blip r:embed="rId4"/>
            <a:stretch>
              <a:fillRect/>
            </a:stretch>
          </a:blipFill>
        </p:spPr>
      </p:sp>
      <p:sp>
        <p:nvSpPr>
          <p:cNvPr id="4" name="TextBox 4"/>
          <p:cNvSpPr txBox="1"/>
          <p:nvPr/>
        </p:nvSpPr>
        <p:spPr>
          <a:xfrm>
            <a:off x="1796948" y="4668837"/>
            <a:ext cx="6829946" cy="854075"/>
          </a:xfrm>
          <a:prstGeom prst="rect">
            <a:avLst/>
          </a:prstGeom>
        </p:spPr>
        <p:txBody>
          <a:bodyPr lIns="0" tIns="0" rIns="0" bIns="0" rtlCol="0" anchor="t">
            <a:spAutoFit/>
          </a:bodyPr>
          <a:lstStyle/>
          <a:p>
            <a:pPr algn="ctr">
              <a:lnSpc>
                <a:spcPts val="6999"/>
              </a:lnSpc>
            </a:pPr>
            <a:r>
              <a:rPr lang="en-US" sz="4999">
                <a:solidFill>
                  <a:srgbClr val="000000"/>
                </a:solidFill>
                <a:latin typeface="Quicksand 1 Bold"/>
              </a:rPr>
              <a:t>Đơn Hàng</a:t>
            </a:r>
          </a:p>
        </p:txBody>
      </p:sp>
      <p:sp>
        <p:nvSpPr>
          <p:cNvPr id="5" name="TextBox 5"/>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554321" y="3493424"/>
            <a:ext cx="7315200" cy="3300153"/>
          </a:xfrm>
          <a:custGeom>
            <a:avLst/>
            <a:gdLst/>
            <a:ahLst/>
            <a:cxnLst/>
            <a:rect l="l" t="t" r="r" b="b"/>
            <a:pathLst>
              <a:path w="7315200" h="3300153">
                <a:moveTo>
                  <a:pt x="0" y="0"/>
                </a:moveTo>
                <a:lnTo>
                  <a:pt x="7315200" y="0"/>
                </a:lnTo>
                <a:lnTo>
                  <a:pt x="7315200" y="3300152"/>
                </a:lnTo>
                <a:lnTo>
                  <a:pt x="0" y="33001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007520" y="0"/>
            <a:ext cx="4750770" cy="10287000"/>
          </a:xfrm>
          <a:custGeom>
            <a:avLst/>
            <a:gdLst/>
            <a:ahLst/>
            <a:cxnLst/>
            <a:rect l="l" t="t" r="r" b="b"/>
            <a:pathLst>
              <a:path w="4750770" h="10287000">
                <a:moveTo>
                  <a:pt x="0" y="0"/>
                </a:moveTo>
                <a:lnTo>
                  <a:pt x="4750769" y="0"/>
                </a:lnTo>
                <a:lnTo>
                  <a:pt x="4750769" y="10287000"/>
                </a:lnTo>
                <a:lnTo>
                  <a:pt x="0" y="10287000"/>
                </a:lnTo>
                <a:lnTo>
                  <a:pt x="0" y="0"/>
                </a:lnTo>
                <a:close/>
              </a:path>
            </a:pathLst>
          </a:custGeom>
          <a:blipFill>
            <a:blip r:embed="rId4"/>
            <a:stretch>
              <a:fillRect/>
            </a:stretch>
          </a:blipFill>
        </p:spPr>
      </p:sp>
      <p:sp>
        <p:nvSpPr>
          <p:cNvPr id="4" name="TextBox 4"/>
          <p:cNvSpPr txBox="1"/>
          <p:nvPr/>
        </p:nvSpPr>
        <p:spPr>
          <a:xfrm>
            <a:off x="1796948" y="4668837"/>
            <a:ext cx="6829946" cy="854075"/>
          </a:xfrm>
          <a:prstGeom prst="rect">
            <a:avLst/>
          </a:prstGeom>
        </p:spPr>
        <p:txBody>
          <a:bodyPr lIns="0" tIns="0" rIns="0" bIns="0" rtlCol="0" anchor="t">
            <a:spAutoFit/>
          </a:bodyPr>
          <a:lstStyle/>
          <a:p>
            <a:pPr algn="ctr">
              <a:lnSpc>
                <a:spcPts val="6999"/>
              </a:lnSpc>
            </a:pPr>
            <a:r>
              <a:rPr lang="en-US" sz="4999">
                <a:solidFill>
                  <a:srgbClr val="000000"/>
                </a:solidFill>
                <a:latin typeface="Quicksand 1 Bold"/>
              </a:rPr>
              <a:t>Thanh Toán</a:t>
            </a:r>
          </a:p>
        </p:txBody>
      </p:sp>
      <p:sp>
        <p:nvSpPr>
          <p:cNvPr id="5" name="TextBox 5"/>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863618" y="1646482"/>
          <a:ext cx="14316868" cy="8801098"/>
        </p:xfrm>
        <a:graphic>
          <a:graphicData uri="http://schemas.openxmlformats.org/drawingml/2006/table">
            <a:tbl>
              <a:tblPr/>
              <a:tblGrid>
                <a:gridCol w="3804102"/>
                <a:gridCol w="2499792"/>
                <a:gridCol w="2690701"/>
                <a:gridCol w="2595246"/>
                <a:gridCol w="2727027"/>
              </a:tblGrid>
              <a:tr h="1052305">
                <a:tc>
                  <a:txBody>
                    <a:bodyPr/>
                    <a:lstStyle/>
                    <a:p>
                      <a:pPr algn="ctr">
                        <a:lnSpc>
                          <a:spcPts val="4900"/>
                        </a:lnSpc>
                        <a:defRPr/>
                      </a:pPr>
                      <a:r>
                        <a:rPr lang="en-US" sz="3500">
                          <a:solidFill>
                            <a:srgbClr val="C1545E"/>
                          </a:solidFill>
                          <a:latin typeface="Glacial Indifference Bold"/>
                        </a:rPr>
                        <a:t>Tính năng</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solidFill>
                      <a:srgbClr val="FFC7C7"/>
                    </a:solidFill>
                  </a:tcPr>
                </a:tc>
                <a:tc>
                  <a:txBody>
                    <a:bodyPr/>
                    <a:lstStyle/>
                    <a:p>
                      <a:pPr algn="ctr">
                        <a:lnSpc>
                          <a:spcPts val="4900"/>
                        </a:lnSpc>
                        <a:defRPr/>
                      </a:pPr>
                      <a:r>
                        <a:rPr lang="en-US" sz="3500">
                          <a:solidFill>
                            <a:srgbClr val="C1545E"/>
                          </a:solidFill>
                          <a:latin typeface="Glacial Indifference Bold"/>
                        </a:rPr>
                        <a:t>Lunacy</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solidFill>
                      <a:srgbClr val="FFC7C7"/>
                    </a:solidFill>
                  </a:tcPr>
                </a:tc>
                <a:tc>
                  <a:txBody>
                    <a:bodyPr/>
                    <a:lstStyle/>
                    <a:p>
                      <a:pPr algn="ctr">
                        <a:lnSpc>
                          <a:spcPts val="4900"/>
                        </a:lnSpc>
                        <a:defRPr/>
                      </a:pPr>
                      <a:r>
                        <a:rPr lang="en-US" sz="3500">
                          <a:solidFill>
                            <a:srgbClr val="C1545E"/>
                          </a:solidFill>
                          <a:latin typeface="Glacial Indifference Bold"/>
                        </a:rPr>
                        <a:t>Figma</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solidFill>
                      <a:srgbClr val="FFC7C7"/>
                    </a:solidFill>
                  </a:tcPr>
                </a:tc>
                <a:tc>
                  <a:txBody>
                    <a:bodyPr/>
                    <a:lstStyle/>
                    <a:p>
                      <a:pPr algn="ctr">
                        <a:lnSpc>
                          <a:spcPts val="4900"/>
                        </a:lnSpc>
                        <a:defRPr/>
                      </a:pPr>
                      <a:r>
                        <a:rPr lang="en-US" sz="3500">
                          <a:solidFill>
                            <a:srgbClr val="C1545E"/>
                          </a:solidFill>
                          <a:latin typeface="Glacial Indifference Bold"/>
                        </a:rPr>
                        <a:t>Sketch</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solidFill>
                      <a:srgbClr val="FFC7C7"/>
                    </a:solidFill>
                  </a:tcPr>
                </a:tc>
                <a:tc>
                  <a:txBody>
                    <a:bodyPr/>
                    <a:lstStyle/>
                    <a:p>
                      <a:pPr algn="ctr">
                        <a:lnSpc>
                          <a:spcPts val="4900"/>
                        </a:lnSpc>
                        <a:defRPr/>
                      </a:pPr>
                      <a:r>
                        <a:rPr lang="en-US" sz="3500">
                          <a:solidFill>
                            <a:srgbClr val="C1545E"/>
                          </a:solidFill>
                          <a:latin typeface="Glacial Indifference Bold"/>
                        </a:rPr>
                        <a:t>Pixso</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solidFill>
                      <a:srgbClr val="FFC7C7"/>
                    </a:solidFill>
                  </a:tcPr>
                </a:tc>
              </a:tr>
              <a:tr h="1674122">
                <a:tc>
                  <a:txBody>
                    <a:bodyPr/>
                    <a:lstStyle/>
                    <a:p>
                      <a:pPr algn="ctr">
                        <a:lnSpc>
                          <a:spcPts val="4900"/>
                        </a:lnSpc>
                        <a:defRPr/>
                      </a:pPr>
                      <a:r>
                        <a:rPr lang="en-US" sz="3500">
                          <a:solidFill>
                            <a:srgbClr val="000000"/>
                          </a:solidFill>
                          <a:latin typeface="Glacial Indifference Bold"/>
                        </a:rPr>
                        <a:t>Đồ hoạ tích hợp sẵn</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r>
              <a:tr h="1052305">
                <a:tc>
                  <a:txBody>
                    <a:bodyPr/>
                    <a:lstStyle/>
                    <a:p>
                      <a:pPr algn="ctr">
                        <a:lnSpc>
                          <a:spcPts val="4900"/>
                        </a:lnSpc>
                        <a:defRPr/>
                      </a:pPr>
                      <a:r>
                        <a:rPr lang="en-US" sz="3500">
                          <a:solidFill>
                            <a:srgbClr val="000000"/>
                          </a:solidFill>
                          <a:latin typeface="Glacial Indifference Bold"/>
                        </a:rPr>
                        <a:t>AI</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r>
              <a:tr h="1674122">
                <a:tc>
                  <a:txBody>
                    <a:bodyPr/>
                    <a:lstStyle/>
                    <a:p>
                      <a:pPr algn="ctr">
                        <a:lnSpc>
                          <a:spcPts val="4900"/>
                        </a:lnSpc>
                        <a:defRPr/>
                      </a:pPr>
                      <a:r>
                        <a:rPr lang="en-US" sz="3500">
                          <a:solidFill>
                            <a:srgbClr val="000000"/>
                          </a:solidFill>
                          <a:latin typeface="Glacial Indifference Bold"/>
                        </a:rPr>
                        <a:t>Chế độ ngoại tuyến</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r>
              <a:tr h="1052305">
                <a:tc>
                  <a:txBody>
                    <a:bodyPr/>
                    <a:lstStyle/>
                    <a:p>
                      <a:pPr algn="ctr">
                        <a:lnSpc>
                          <a:spcPts val="4900"/>
                        </a:lnSpc>
                        <a:defRPr/>
                      </a:pPr>
                      <a:r>
                        <a:rPr lang="en-US" sz="3500">
                          <a:solidFill>
                            <a:srgbClr val="000000"/>
                          </a:solidFill>
                          <a:latin typeface="Glacial Indifference Bold"/>
                        </a:rPr>
                        <a:t>Đa nền tảng</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r>
              <a:tr h="2295939">
                <a:tc>
                  <a:txBody>
                    <a:bodyPr/>
                    <a:lstStyle/>
                    <a:p>
                      <a:pPr algn="ctr">
                        <a:lnSpc>
                          <a:spcPts val="4900"/>
                        </a:lnSpc>
                        <a:defRPr/>
                      </a:pPr>
                      <a:r>
                        <a:rPr lang="en-US" sz="3500">
                          <a:solidFill>
                            <a:srgbClr val="000000"/>
                          </a:solidFill>
                          <a:latin typeface="Glacial Indifference Bold"/>
                        </a:rPr>
                        <a:t>Đa ngôn ngữ</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Glacial Indifference Bold"/>
                        </a:rPr>
                        <a:t>25 ngôn ngữ</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Glacial Indifference Bold"/>
                        </a:rPr>
                        <a:t>Tiếng Anh</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Glacial Indifference Bold"/>
                        </a:rPr>
                        <a:t>Tiếng Anh và Tiếng Trung</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Glacial Indifference Bold"/>
                        </a:rPr>
                        <a:t>4 ngôn ngữ</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r>
            </a:tbl>
          </a:graphicData>
        </a:graphic>
      </p:graphicFrame>
      <p:sp>
        <p:nvSpPr>
          <p:cNvPr id="3" name="TextBox 3"/>
          <p:cNvSpPr txBox="1"/>
          <p:nvPr/>
        </p:nvSpPr>
        <p:spPr>
          <a:xfrm>
            <a:off x="1331334" y="-171450"/>
            <a:ext cx="16543228"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So sánh với các công cụ khác</a:t>
            </a:r>
          </a:p>
        </p:txBody>
      </p:sp>
      <p:grpSp>
        <p:nvGrpSpPr>
          <p:cNvPr id="4" name="Group 4"/>
          <p:cNvGrpSpPr/>
          <p:nvPr/>
        </p:nvGrpSpPr>
        <p:grpSpPr>
          <a:xfrm>
            <a:off x="0" y="0"/>
            <a:ext cx="1863618" cy="1863611"/>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6" name="Freeform 6"/>
          <p:cNvSpPr/>
          <p:nvPr/>
        </p:nvSpPr>
        <p:spPr>
          <a:xfrm>
            <a:off x="6568601" y="3338450"/>
            <a:ext cx="892169" cy="817551"/>
          </a:xfrm>
          <a:custGeom>
            <a:avLst/>
            <a:gdLst/>
            <a:ahLst/>
            <a:cxnLst/>
            <a:rect l="l" t="t" r="r" b="b"/>
            <a:pathLst>
              <a:path w="892169" h="817551">
                <a:moveTo>
                  <a:pt x="0" y="0"/>
                </a:moveTo>
                <a:lnTo>
                  <a:pt x="892169" y="0"/>
                </a:lnTo>
                <a:lnTo>
                  <a:pt x="892169" y="817551"/>
                </a:lnTo>
                <a:lnTo>
                  <a:pt x="0" y="81755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9078660" y="3350722"/>
            <a:ext cx="784183" cy="829823"/>
          </a:xfrm>
          <a:custGeom>
            <a:avLst/>
            <a:gdLst/>
            <a:ahLst/>
            <a:cxnLst/>
            <a:rect l="l" t="t" r="r" b="b"/>
            <a:pathLst>
              <a:path w="784183" h="829823">
                <a:moveTo>
                  <a:pt x="0" y="0"/>
                </a:moveTo>
                <a:lnTo>
                  <a:pt x="784183" y="0"/>
                </a:lnTo>
                <a:lnTo>
                  <a:pt x="784183" y="829823"/>
                </a:lnTo>
                <a:lnTo>
                  <a:pt x="0" y="8298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11783253" y="3350722"/>
            <a:ext cx="784183" cy="829823"/>
          </a:xfrm>
          <a:custGeom>
            <a:avLst/>
            <a:gdLst/>
            <a:ahLst/>
            <a:cxnLst/>
            <a:rect l="l" t="t" r="r" b="b"/>
            <a:pathLst>
              <a:path w="784183" h="829823">
                <a:moveTo>
                  <a:pt x="0" y="0"/>
                </a:moveTo>
                <a:lnTo>
                  <a:pt x="784183" y="0"/>
                </a:lnTo>
                <a:lnTo>
                  <a:pt x="784183" y="829823"/>
                </a:lnTo>
                <a:lnTo>
                  <a:pt x="0" y="8298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4292569" y="3338450"/>
            <a:ext cx="784183" cy="829823"/>
          </a:xfrm>
          <a:custGeom>
            <a:avLst/>
            <a:gdLst/>
            <a:ahLst/>
            <a:cxnLst/>
            <a:rect l="l" t="t" r="r" b="b"/>
            <a:pathLst>
              <a:path w="784183" h="829823">
                <a:moveTo>
                  <a:pt x="0" y="0"/>
                </a:moveTo>
                <a:lnTo>
                  <a:pt x="784183" y="0"/>
                </a:lnTo>
                <a:lnTo>
                  <a:pt x="784183" y="829823"/>
                </a:lnTo>
                <a:lnTo>
                  <a:pt x="0" y="8298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6568601" y="4517344"/>
            <a:ext cx="892169" cy="817551"/>
          </a:xfrm>
          <a:custGeom>
            <a:avLst/>
            <a:gdLst/>
            <a:ahLst/>
            <a:cxnLst/>
            <a:rect l="l" t="t" r="r" b="b"/>
            <a:pathLst>
              <a:path w="892169" h="817551">
                <a:moveTo>
                  <a:pt x="0" y="0"/>
                </a:moveTo>
                <a:lnTo>
                  <a:pt x="892169" y="0"/>
                </a:lnTo>
                <a:lnTo>
                  <a:pt x="892169" y="817552"/>
                </a:lnTo>
                <a:lnTo>
                  <a:pt x="0" y="8175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9144000" y="4517344"/>
            <a:ext cx="784183" cy="829823"/>
          </a:xfrm>
          <a:custGeom>
            <a:avLst/>
            <a:gdLst/>
            <a:ahLst/>
            <a:cxnLst/>
            <a:rect l="l" t="t" r="r" b="b"/>
            <a:pathLst>
              <a:path w="784183" h="829823">
                <a:moveTo>
                  <a:pt x="0" y="0"/>
                </a:moveTo>
                <a:lnTo>
                  <a:pt x="784183" y="0"/>
                </a:lnTo>
                <a:lnTo>
                  <a:pt x="784183" y="829824"/>
                </a:lnTo>
                <a:lnTo>
                  <a:pt x="0" y="8298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11891239" y="4505072"/>
            <a:ext cx="784183" cy="829823"/>
          </a:xfrm>
          <a:custGeom>
            <a:avLst/>
            <a:gdLst/>
            <a:ahLst/>
            <a:cxnLst/>
            <a:rect l="l" t="t" r="r" b="b"/>
            <a:pathLst>
              <a:path w="784183" h="829823">
                <a:moveTo>
                  <a:pt x="0" y="0"/>
                </a:moveTo>
                <a:lnTo>
                  <a:pt x="784183" y="0"/>
                </a:lnTo>
                <a:lnTo>
                  <a:pt x="784183" y="829824"/>
                </a:lnTo>
                <a:lnTo>
                  <a:pt x="0" y="8298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Freeform 13"/>
          <p:cNvSpPr/>
          <p:nvPr/>
        </p:nvSpPr>
        <p:spPr>
          <a:xfrm>
            <a:off x="14346562" y="4517344"/>
            <a:ext cx="784183" cy="829823"/>
          </a:xfrm>
          <a:custGeom>
            <a:avLst/>
            <a:gdLst/>
            <a:ahLst/>
            <a:cxnLst/>
            <a:rect l="l" t="t" r="r" b="b"/>
            <a:pathLst>
              <a:path w="784183" h="829823">
                <a:moveTo>
                  <a:pt x="0" y="0"/>
                </a:moveTo>
                <a:lnTo>
                  <a:pt x="784183" y="0"/>
                </a:lnTo>
                <a:lnTo>
                  <a:pt x="784183" y="829824"/>
                </a:lnTo>
                <a:lnTo>
                  <a:pt x="0" y="8298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6567241" y="6047032"/>
            <a:ext cx="892169" cy="817551"/>
          </a:xfrm>
          <a:custGeom>
            <a:avLst/>
            <a:gdLst/>
            <a:ahLst/>
            <a:cxnLst/>
            <a:rect l="l" t="t" r="r" b="b"/>
            <a:pathLst>
              <a:path w="892169" h="817551">
                <a:moveTo>
                  <a:pt x="0" y="0"/>
                </a:moveTo>
                <a:lnTo>
                  <a:pt x="892169" y="0"/>
                </a:lnTo>
                <a:lnTo>
                  <a:pt x="892169" y="817552"/>
                </a:lnTo>
                <a:lnTo>
                  <a:pt x="0" y="8175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15"/>
          <p:cNvSpPr/>
          <p:nvPr/>
        </p:nvSpPr>
        <p:spPr>
          <a:xfrm>
            <a:off x="9078660" y="5866755"/>
            <a:ext cx="784183" cy="829823"/>
          </a:xfrm>
          <a:custGeom>
            <a:avLst/>
            <a:gdLst/>
            <a:ahLst/>
            <a:cxnLst/>
            <a:rect l="l" t="t" r="r" b="b"/>
            <a:pathLst>
              <a:path w="784183" h="829823">
                <a:moveTo>
                  <a:pt x="0" y="0"/>
                </a:moveTo>
                <a:lnTo>
                  <a:pt x="784183" y="0"/>
                </a:lnTo>
                <a:lnTo>
                  <a:pt x="784183" y="829823"/>
                </a:lnTo>
                <a:lnTo>
                  <a:pt x="0" y="8298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Freeform 16"/>
          <p:cNvSpPr/>
          <p:nvPr/>
        </p:nvSpPr>
        <p:spPr>
          <a:xfrm>
            <a:off x="14402658" y="5687321"/>
            <a:ext cx="784183" cy="829823"/>
          </a:xfrm>
          <a:custGeom>
            <a:avLst/>
            <a:gdLst/>
            <a:ahLst/>
            <a:cxnLst/>
            <a:rect l="l" t="t" r="r" b="b"/>
            <a:pathLst>
              <a:path w="784183" h="829823">
                <a:moveTo>
                  <a:pt x="0" y="0"/>
                </a:moveTo>
                <a:lnTo>
                  <a:pt x="784183" y="0"/>
                </a:lnTo>
                <a:lnTo>
                  <a:pt x="784183" y="829823"/>
                </a:lnTo>
                <a:lnTo>
                  <a:pt x="0" y="8298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Freeform 17"/>
          <p:cNvSpPr/>
          <p:nvPr/>
        </p:nvSpPr>
        <p:spPr>
          <a:xfrm>
            <a:off x="11891239" y="5866755"/>
            <a:ext cx="892169" cy="817551"/>
          </a:xfrm>
          <a:custGeom>
            <a:avLst/>
            <a:gdLst/>
            <a:ahLst/>
            <a:cxnLst/>
            <a:rect l="l" t="t" r="r" b="b"/>
            <a:pathLst>
              <a:path w="892169" h="817551">
                <a:moveTo>
                  <a:pt x="0" y="0"/>
                </a:moveTo>
                <a:lnTo>
                  <a:pt x="892169" y="0"/>
                </a:lnTo>
                <a:lnTo>
                  <a:pt x="892169" y="817551"/>
                </a:lnTo>
                <a:lnTo>
                  <a:pt x="0" y="81755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 name="Freeform 18"/>
          <p:cNvSpPr/>
          <p:nvPr/>
        </p:nvSpPr>
        <p:spPr>
          <a:xfrm>
            <a:off x="6568601" y="7216165"/>
            <a:ext cx="892169" cy="817551"/>
          </a:xfrm>
          <a:custGeom>
            <a:avLst/>
            <a:gdLst/>
            <a:ahLst/>
            <a:cxnLst/>
            <a:rect l="l" t="t" r="r" b="b"/>
            <a:pathLst>
              <a:path w="892169" h="817551">
                <a:moveTo>
                  <a:pt x="0" y="0"/>
                </a:moveTo>
                <a:lnTo>
                  <a:pt x="892169" y="0"/>
                </a:lnTo>
                <a:lnTo>
                  <a:pt x="892169" y="817551"/>
                </a:lnTo>
                <a:lnTo>
                  <a:pt x="0" y="81755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9" name="Freeform 19"/>
          <p:cNvSpPr/>
          <p:nvPr/>
        </p:nvSpPr>
        <p:spPr>
          <a:xfrm>
            <a:off x="14402658" y="7216165"/>
            <a:ext cx="892169" cy="817551"/>
          </a:xfrm>
          <a:custGeom>
            <a:avLst/>
            <a:gdLst/>
            <a:ahLst/>
            <a:cxnLst/>
            <a:rect l="l" t="t" r="r" b="b"/>
            <a:pathLst>
              <a:path w="892169" h="817551">
                <a:moveTo>
                  <a:pt x="0" y="0"/>
                </a:moveTo>
                <a:lnTo>
                  <a:pt x="892169" y="0"/>
                </a:lnTo>
                <a:lnTo>
                  <a:pt x="892169" y="817551"/>
                </a:lnTo>
                <a:lnTo>
                  <a:pt x="0" y="81755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Freeform 20"/>
          <p:cNvSpPr/>
          <p:nvPr/>
        </p:nvSpPr>
        <p:spPr>
          <a:xfrm>
            <a:off x="9194608" y="7216165"/>
            <a:ext cx="892169" cy="817551"/>
          </a:xfrm>
          <a:custGeom>
            <a:avLst/>
            <a:gdLst/>
            <a:ahLst/>
            <a:cxnLst/>
            <a:rect l="l" t="t" r="r" b="b"/>
            <a:pathLst>
              <a:path w="892169" h="817551">
                <a:moveTo>
                  <a:pt x="0" y="0"/>
                </a:moveTo>
                <a:lnTo>
                  <a:pt x="892169" y="0"/>
                </a:lnTo>
                <a:lnTo>
                  <a:pt x="892169" y="817551"/>
                </a:lnTo>
                <a:lnTo>
                  <a:pt x="0" y="81755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1" name="Freeform 21"/>
          <p:cNvSpPr/>
          <p:nvPr/>
        </p:nvSpPr>
        <p:spPr>
          <a:xfrm>
            <a:off x="11837246" y="7216165"/>
            <a:ext cx="784183" cy="829823"/>
          </a:xfrm>
          <a:custGeom>
            <a:avLst/>
            <a:gdLst/>
            <a:ahLst/>
            <a:cxnLst/>
            <a:rect l="l" t="t" r="r" b="b"/>
            <a:pathLst>
              <a:path w="784183" h="829823">
                <a:moveTo>
                  <a:pt x="0" y="0"/>
                </a:moveTo>
                <a:lnTo>
                  <a:pt x="784183" y="0"/>
                </a:lnTo>
                <a:lnTo>
                  <a:pt x="784183" y="829823"/>
                </a:lnTo>
                <a:lnTo>
                  <a:pt x="0" y="8298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2" name="TextBox 22"/>
          <p:cNvSpPr txBox="1"/>
          <p:nvPr/>
        </p:nvSpPr>
        <p:spPr>
          <a:xfrm>
            <a:off x="17138650" y="8677910"/>
            <a:ext cx="4826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939817" y="2464356"/>
            <a:ext cx="1086541" cy="0"/>
          </a:xfrm>
          <a:prstGeom prst="line">
            <a:avLst/>
          </a:prstGeom>
          <a:ln w="19050" cap="rnd">
            <a:solidFill>
              <a:srgbClr val="000000"/>
            </a:solidFill>
            <a:prstDash val="solid"/>
            <a:headEnd type="none" w="sm" len="sm"/>
            <a:tailEnd type="none" w="sm" len="sm"/>
          </a:ln>
        </p:spPr>
      </p:sp>
      <p:grpSp>
        <p:nvGrpSpPr>
          <p:cNvPr id="3" name="Group 3"/>
          <p:cNvGrpSpPr/>
          <p:nvPr/>
        </p:nvGrpSpPr>
        <p:grpSpPr>
          <a:xfrm>
            <a:off x="3120992" y="6304735"/>
            <a:ext cx="3624235" cy="923848"/>
            <a:chOff x="0" y="0"/>
            <a:chExt cx="4832313" cy="1231798"/>
          </a:xfrm>
        </p:grpSpPr>
        <p:sp>
          <p:nvSpPr>
            <p:cNvPr id="4" name="AutoShape 4"/>
            <p:cNvSpPr/>
            <p:nvPr/>
          </p:nvSpPr>
          <p:spPr>
            <a:xfrm>
              <a:off x="0" y="0"/>
              <a:ext cx="4832313" cy="1231798"/>
            </a:xfrm>
            <a:prstGeom prst="rect">
              <a:avLst/>
            </a:prstGeom>
            <a:solidFill>
              <a:srgbClr val="4A6D35"/>
            </a:solidFill>
          </p:spPr>
        </p:sp>
        <p:sp>
          <p:nvSpPr>
            <p:cNvPr id="5" name="TextBox 5"/>
            <p:cNvSpPr txBox="1"/>
            <p:nvPr/>
          </p:nvSpPr>
          <p:spPr>
            <a:xfrm>
              <a:off x="511032" y="335441"/>
              <a:ext cx="3810248" cy="532342"/>
            </a:xfrm>
            <a:prstGeom prst="rect">
              <a:avLst/>
            </a:prstGeom>
          </p:spPr>
          <p:txBody>
            <a:bodyPr lIns="0" tIns="0" rIns="0" bIns="0" rtlCol="0" anchor="t">
              <a:spAutoFit/>
            </a:bodyPr>
            <a:lstStyle/>
            <a:p>
              <a:pPr marL="0" lvl="0" indent="0" algn="ctr">
                <a:lnSpc>
                  <a:spcPts val="3249"/>
                </a:lnSpc>
                <a:spcBef>
                  <a:spcPct val="0"/>
                </a:spcBef>
              </a:pPr>
              <a:r>
                <a:rPr lang="en-US" sz="2499">
                  <a:solidFill>
                    <a:srgbClr val="FFFFFF"/>
                  </a:solidFill>
                  <a:latin typeface="DM Sans Bold"/>
                </a:rPr>
                <a:t>Người dùng</a:t>
              </a:r>
            </a:p>
          </p:txBody>
        </p:sp>
      </p:grpSp>
      <p:sp>
        <p:nvSpPr>
          <p:cNvPr id="6" name="AutoShape 6"/>
          <p:cNvSpPr/>
          <p:nvPr/>
        </p:nvSpPr>
        <p:spPr>
          <a:xfrm>
            <a:off x="8939817" y="4629928"/>
            <a:ext cx="1086541" cy="0"/>
          </a:xfrm>
          <a:prstGeom prst="line">
            <a:avLst/>
          </a:prstGeom>
          <a:ln w="19050" cap="rnd">
            <a:solidFill>
              <a:srgbClr val="000000"/>
            </a:solidFill>
            <a:prstDash val="solid"/>
            <a:headEnd type="none" w="sm" len="sm"/>
            <a:tailEnd type="none" w="sm" len="sm"/>
          </a:ln>
        </p:spPr>
      </p:sp>
      <p:grpSp>
        <p:nvGrpSpPr>
          <p:cNvPr id="7" name="Group 7"/>
          <p:cNvGrpSpPr/>
          <p:nvPr/>
        </p:nvGrpSpPr>
        <p:grpSpPr>
          <a:xfrm>
            <a:off x="3120992" y="4152161"/>
            <a:ext cx="3624235" cy="923848"/>
            <a:chOff x="0" y="0"/>
            <a:chExt cx="4832313" cy="1231798"/>
          </a:xfrm>
        </p:grpSpPr>
        <p:sp>
          <p:nvSpPr>
            <p:cNvPr id="8" name="AutoShape 8"/>
            <p:cNvSpPr/>
            <p:nvPr/>
          </p:nvSpPr>
          <p:spPr>
            <a:xfrm>
              <a:off x="0" y="0"/>
              <a:ext cx="4832313" cy="1231798"/>
            </a:xfrm>
            <a:prstGeom prst="rect">
              <a:avLst/>
            </a:prstGeom>
            <a:solidFill>
              <a:srgbClr val="FBC532"/>
            </a:solidFill>
          </p:spPr>
        </p:sp>
        <p:sp>
          <p:nvSpPr>
            <p:cNvPr id="9" name="TextBox 9"/>
            <p:cNvSpPr txBox="1"/>
            <p:nvPr/>
          </p:nvSpPr>
          <p:spPr>
            <a:xfrm>
              <a:off x="511032" y="335441"/>
              <a:ext cx="3810248" cy="532342"/>
            </a:xfrm>
            <a:prstGeom prst="rect">
              <a:avLst/>
            </a:prstGeom>
          </p:spPr>
          <p:txBody>
            <a:bodyPr lIns="0" tIns="0" rIns="0" bIns="0" rtlCol="0" anchor="t">
              <a:spAutoFit/>
            </a:bodyPr>
            <a:lstStyle/>
            <a:p>
              <a:pPr marL="0" lvl="0" indent="0" algn="ctr">
                <a:lnSpc>
                  <a:spcPts val="3249"/>
                </a:lnSpc>
                <a:spcBef>
                  <a:spcPct val="0"/>
                </a:spcBef>
              </a:pPr>
              <a:r>
                <a:rPr lang="en-US" sz="2499">
                  <a:solidFill>
                    <a:srgbClr val="FFFFFF"/>
                  </a:solidFill>
                  <a:latin typeface="DM Sans Bold"/>
                </a:rPr>
                <a:t>Nhà phát triển</a:t>
              </a:r>
            </a:p>
          </p:txBody>
        </p:sp>
      </p:grpSp>
      <p:sp>
        <p:nvSpPr>
          <p:cNvPr id="10" name="AutoShape 10"/>
          <p:cNvSpPr/>
          <p:nvPr/>
        </p:nvSpPr>
        <p:spPr>
          <a:xfrm>
            <a:off x="8939817" y="6865161"/>
            <a:ext cx="1086541" cy="0"/>
          </a:xfrm>
          <a:prstGeom prst="line">
            <a:avLst/>
          </a:prstGeom>
          <a:ln w="19050" cap="rnd">
            <a:solidFill>
              <a:srgbClr val="000000"/>
            </a:solidFill>
            <a:prstDash val="solid"/>
            <a:headEnd type="none" w="sm" len="sm"/>
            <a:tailEnd type="none" w="sm" len="sm"/>
          </a:ln>
        </p:spPr>
      </p:sp>
      <p:sp>
        <p:nvSpPr>
          <p:cNvPr id="11" name="Freeform 11"/>
          <p:cNvSpPr/>
          <p:nvPr/>
        </p:nvSpPr>
        <p:spPr>
          <a:xfrm rot="10603093">
            <a:off x="-2740600" y="8070364"/>
            <a:ext cx="8683149" cy="8683149"/>
          </a:xfrm>
          <a:custGeom>
            <a:avLst/>
            <a:gdLst/>
            <a:ahLst/>
            <a:cxnLst/>
            <a:rect l="l" t="t" r="r" b="b"/>
            <a:pathLst>
              <a:path w="8683149" h="8683149">
                <a:moveTo>
                  <a:pt x="0" y="0"/>
                </a:moveTo>
                <a:lnTo>
                  <a:pt x="8683149" y="0"/>
                </a:lnTo>
                <a:lnTo>
                  <a:pt x="8683149" y="8683149"/>
                </a:lnTo>
                <a:lnTo>
                  <a:pt x="0" y="868314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10800000">
            <a:off x="1028700" y="7828943"/>
            <a:ext cx="1786804" cy="1851994"/>
          </a:xfrm>
          <a:custGeom>
            <a:avLst/>
            <a:gdLst/>
            <a:ahLst/>
            <a:cxnLst/>
            <a:rect l="l" t="t" r="r" b="b"/>
            <a:pathLst>
              <a:path w="1786804" h="1851994">
                <a:moveTo>
                  <a:pt x="0" y="0"/>
                </a:moveTo>
                <a:lnTo>
                  <a:pt x="1786804" y="0"/>
                </a:lnTo>
                <a:lnTo>
                  <a:pt x="1786804" y="1851994"/>
                </a:lnTo>
                <a:lnTo>
                  <a:pt x="0" y="185199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7128070" y="1746528"/>
            <a:ext cx="1429275" cy="1435656"/>
          </a:xfrm>
          <a:custGeom>
            <a:avLst/>
            <a:gdLst/>
            <a:ahLst/>
            <a:cxnLst/>
            <a:rect l="l" t="t" r="r" b="b"/>
            <a:pathLst>
              <a:path w="1429275" h="1435656">
                <a:moveTo>
                  <a:pt x="0" y="0"/>
                </a:moveTo>
                <a:lnTo>
                  <a:pt x="1429275" y="0"/>
                </a:lnTo>
                <a:lnTo>
                  <a:pt x="1429275" y="1435656"/>
                </a:lnTo>
                <a:lnTo>
                  <a:pt x="0" y="1435656"/>
                </a:lnTo>
                <a:lnTo>
                  <a:pt x="0" y="0"/>
                </a:lnTo>
                <a:close/>
              </a:path>
            </a:pathLst>
          </a:custGeom>
          <a:blipFill>
            <a:blip r:embed="rId6"/>
            <a:stretch>
              <a:fillRect/>
            </a:stretch>
          </a:blipFill>
        </p:spPr>
      </p:sp>
      <p:grpSp>
        <p:nvGrpSpPr>
          <p:cNvPr id="14" name="Group 14"/>
          <p:cNvGrpSpPr/>
          <p:nvPr/>
        </p:nvGrpSpPr>
        <p:grpSpPr>
          <a:xfrm>
            <a:off x="0" y="0"/>
            <a:ext cx="1863618" cy="1863611"/>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a:stretch>
            </a:blipFill>
          </p:spPr>
        </p:sp>
      </p:grpSp>
      <p:grpSp>
        <p:nvGrpSpPr>
          <p:cNvPr id="16" name="Group 16"/>
          <p:cNvGrpSpPr/>
          <p:nvPr/>
        </p:nvGrpSpPr>
        <p:grpSpPr>
          <a:xfrm>
            <a:off x="3120992" y="2000869"/>
            <a:ext cx="3624235" cy="923848"/>
            <a:chOff x="0" y="0"/>
            <a:chExt cx="4832313" cy="1231798"/>
          </a:xfrm>
        </p:grpSpPr>
        <p:sp>
          <p:nvSpPr>
            <p:cNvPr id="17" name="AutoShape 17"/>
            <p:cNvSpPr/>
            <p:nvPr/>
          </p:nvSpPr>
          <p:spPr>
            <a:xfrm>
              <a:off x="0" y="0"/>
              <a:ext cx="4832313" cy="1231798"/>
            </a:xfrm>
            <a:prstGeom prst="rect">
              <a:avLst/>
            </a:prstGeom>
            <a:solidFill>
              <a:srgbClr val="D04621"/>
            </a:solidFill>
          </p:spPr>
        </p:sp>
        <p:sp>
          <p:nvSpPr>
            <p:cNvPr id="18" name="TextBox 18"/>
            <p:cNvSpPr txBox="1"/>
            <p:nvPr/>
          </p:nvSpPr>
          <p:spPr>
            <a:xfrm>
              <a:off x="511032" y="335441"/>
              <a:ext cx="3810248" cy="532342"/>
            </a:xfrm>
            <a:prstGeom prst="rect">
              <a:avLst/>
            </a:prstGeom>
          </p:spPr>
          <p:txBody>
            <a:bodyPr lIns="0" tIns="0" rIns="0" bIns="0" rtlCol="0" anchor="t">
              <a:spAutoFit/>
            </a:bodyPr>
            <a:lstStyle/>
            <a:p>
              <a:pPr marL="0" lvl="0" indent="0" algn="ctr">
                <a:lnSpc>
                  <a:spcPts val="3249"/>
                </a:lnSpc>
                <a:spcBef>
                  <a:spcPct val="0"/>
                </a:spcBef>
              </a:pPr>
              <a:r>
                <a:rPr lang="en-US" sz="2499">
                  <a:solidFill>
                    <a:srgbClr val="FFFFFF"/>
                  </a:solidFill>
                  <a:latin typeface="DM Sans"/>
                </a:rPr>
                <a:t>Định Nghĩa</a:t>
              </a:r>
            </a:p>
          </p:txBody>
        </p:sp>
      </p:grpSp>
      <p:sp>
        <p:nvSpPr>
          <p:cNvPr id="19" name="Freeform 19"/>
          <p:cNvSpPr/>
          <p:nvPr/>
        </p:nvSpPr>
        <p:spPr>
          <a:xfrm>
            <a:off x="7050027" y="3843573"/>
            <a:ext cx="1572710" cy="1572710"/>
          </a:xfrm>
          <a:custGeom>
            <a:avLst/>
            <a:gdLst/>
            <a:ahLst/>
            <a:cxnLst/>
            <a:rect l="l" t="t" r="r" b="b"/>
            <a:pathLst>
              <a:path w="1572710" h="1572710">
                <a:moveTo>
                  <a:pt x="0" y="0"/>
                </a:moveTo>
                <a:lnTo>
                  <a:pt x="1572711" y="0"/>
                </a:lnTo>
                <a:lnTo>
                  <a:pt x="1572711" y="1572710"/>
                </a:lnTo>
                <a:lnTo>
                  <a:pt x="0" y="1572710"/>
                </a:lnTo>
                <a:lnTo>
                  <a:pt x="0" y="0"/>
                </a:lnTo>
                <a:close/>
              </a:path>
            </a:pathLst>
          </a:custGeom>
          <a:blipFill>
            <a:blip r:embed="rId8"/>
            <a:stretch>
              <a:fillRect/>
            </a:stretch>
          </a:blipFill>
        </p:spPr>
      </p:sp>
      <p:sp>
        <p:nvSpPr>
          <p:cNvPr id="20" name="Freeform 20"/>
          <p:cNvSpPr/>
          <p:nvPr/>
        </p:nvSpPr>
        <p:spPr>
          <a:xfrm>
            <a:off x="7177674" y="6107951"/>
            <a:ext cx="1317416" cy="1317416"/>
          </a:xfrm>
          <a:custGeom>
            <a:avLst/>
            <a:gdLst/>
            <a:ahLst/>
            <a:cxnLst/>
            <a:rect l="l" t="t" r="r" b="b"/>
            <a:pathLst>
              <a:path w="1317416" h="1317416">
                <a:moveTo>
                  <a:pt x="0" y="0"/>
                </a:moveTo>
                <a:lnTo>
                  <a:pt x="1317417" y="0"/>
                </a:lnTo>
                <a:lnTo>
                  <a:pt x="1317417" y="1317416"/>
                </a:lnTo>
                <a:lnTo>
                  <a:pt x="0" y="1317416"/>
                </a:lnTo>
                <a:lnTo>
                  <a:pt x="0" y="0"/>
                </a:lnTo>
                <a:close/>
              </a:path>
            </a:pathLst>
          </a:custGeom>
          <a:blipFill>
            <a:blip r:embed="rId9"/>
            <a:stretch>
              <a:fillRect/>
            </a:stretch>
          </a:blipFill>
        </p:spPr>
      </p:sp>
      <p:sp>
        <p:nvSpPr>
          <p:cNvPr id="21" name="TextBox 21"/>
          <p:cNvSpPr txBox="1"/>
          <p:nvPr/>
        </p:nvSpPr>
        <p:spPr>
          <a:xfrm>
            <a:off x="0" y="3509186"/>
            <a:ext cx="2558620" cy="2209800"/>
          </a:xfrm>
          <a:prstGeom prst="rect">
            <a:avLst/>
          </a:prstGeom>
        </p:spPr>
        <p:txBody>
          <a:bodyPr lIns="0" tIns="0" rIns="0" bIns="0" rtlCol="0" anchor="t">
            <a:spAutoFit/>
          </a:bodyPr>
          <a:lstStyle/>
          <a:p>
            <a:pPr marL="0" lvl="0" indent="0" algn="ctr">
              <a:lnSpc>
                <a:spcPts val="8760"/>
              </a:lnSpc>
              <a:spcBef>
                <a:spcPct val="0"/>
              </a:spcBef>
            </a:pPr>
            <a:r>
              <a:rPr lang="en-US" sz="7300">
                <a:solidFill>
                  <a:srgbClr val="D04621"/>
                </a:solidFill>
                <a:latin typeface="Roboto Slab Bold"/>
              </a:rPr>
              <a:t>Tổng quan </a:t>
            </a:r>
          </a:p>
        </p:txBody>
      </p:sp>
      <p:sp>
        <p:nvSpPr>
          <p:cNvPr id="22" name="TextBox 22"/>
          <p:cNvSpPr txBox="1"/>
          <p:nvPr/>
        </p:nvSpPr>
        <p:spPr>
          <a:xfrm>
            <a:off x="10393695" y="1353106"/>
            <a:ext cx="7894305" cy="2174875"/>
          </a:xfrm>
          <a:prstGeom prst="rect">
            <a:avLst/>
          </a:prstGeom>
        </p:spPr>
        <p:txBody>
          <a:bodyPr lIns="0" tIns="0" rIns="0" bIns="0" rtlCol="0" anchor="t">
            <a:spAutoFit/>
          </a:bodyPr>
          <a:lstStyle/>
          <a:p>
            <a:pPr marL="0" lvl="1" indent="0" algn="l">
              <a:lnSpc>
                <a:spcPts val="3499"/>
              </a:lnSpc>
              <a:spcBef>
                <a:spcPct val="0"/>
              </a:spcBef>
            </a:pPr>
            <a:r>
              <a:rPr lang="en-US" sz="2499">
                <a:solidFill>
                  <a:srgbClr val="000000"/>
                </a:solidFill>
                <a:latin typeface="DM Sans"/>
              </a:rPr>
              <a:t>Lunacy là công cụ thiết kế đồ họa vector miễn phí, được phát triển bởi Icons8, chuyên dụng cho thiết kế UI/UX và đồ họa. Nó hỗ trợ Windows và cung cấp nhiều tính năng thân thiện với người dùng để tạo ra các thiết kế sáng tạo và chuyên nghiệp.</a:t>
            </a:r>
          </a:p>
        </p:txBody>
      </p:sp>
      <p:sp>
        <p:nvSpPr>
          <p:cNvPr id="23" name="TextBox 23"/>
          <p:cNvSpPr txBox="1"/>
          <p:nvPr/>
        </p:nvSpPr>
        <p:spPr>
          <a:xfrm>
            <a:off x="10393695" y="4032250"/>
            <a:ext cx="6807764" cy="217487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DM Sans"/>
              </a:rPr>
              <a:t>Phát triển </a:t>
            </a:r>
            <a:r>
              <a:rPr lang="en-US" sz="2499" u="none">
                <a:solidFill>
                  <a:srgbClr val="000000"/>
                </a:solidFill>
                <a:latin typeface="DM Sans"/>
              </a:rPr>
              <a:t>bởi Icons8, một công ty nổi tiếng với các tài nguyên thiết kế và công cụ sáng tạo giúp nhà thiết kế tăng năng suất và sáng tạo.</a:t>
            </a:r>
          </a:p>
          <a:p>
            <a:pPr marL="0" lvl="1" indent="0" algn="l">
              <a:lnSpc>
                <a:spcPts val="3499"/>
              </a:lnSpc>
              <a:spcBef>
                <a:spcPct val="0"/>
              </a:spcBef>
            </a:pPr>
            <a:endParaRPr lang="en-US" sz="2499" u="none">
              <a:solidFill>
                <a:srgbClr val="000000"/>
              </a:solidFill>
              <a:latin typeface="DM Sans"/>
            </a:endParaRPr>
          </a:p>
        </p:txBody>
      </p:sp>
      <p:sp>
        <p:nvSpPr>
          <p:cNvPr id="24" name="TextBox 24"/>
          <p:cNvSpPr txBox="1"/>
          <p:nvPr/>
        </p:nvSpPr>
        <p:spPr>
          <a:xfrm>
            <a:off x="10393695" y="6291950"/>
            <a:ext cx="6440427" cy="2174875"/>
          </a:xfrm>
          <a:prstGeom prst="rect">
            <a:avLst/>
          </a:prstGeom>
        </p:spPr>
        <p:txBody>
          <a:bodyPr lIns="0" tIns="0" rIns="0" bIns="0" rtlCol="0" anchor="t">
            <a:spAutoFit/>
          </a:bodyPr>
          <a:lstStyle/>
          <a:p>
            <a:pPr marL="0" lvl="1" indent="0" algn="l">
              <a:lnSpc>
                <a:spcPts val="3499"/>
              </a:lnSpc>
              <a:spcBef>
                <a:spcPct val="0"/>
              </a:spcBef>
            </a:pPr>
            <a:r>
              <a:rPr lang="en-US" sz="2499">
                <a:solidFill>
                  <a:srgbClr val="000000"/>
                </a:solidFill>
                <a:latin typeface="DM Sans"/>
              </a:rPr>
              <a:t>Lunacy được thiết kế cho các nhà thiết kế giao diện người dùng, các nhà phát triển web, và các chuyên gia trong ngành thiết kế nguyên mẫu, cũng như những ai muốn nhanh chóng biến ý tưởng thành hiện thực.</a:t>
            </a:r>
          </a:p>
        </p:txBody>
      </p:sp>
      <p:sp>
        <p:nvSpPr>
          <p:cNvPr id="25" name="TextBox 25"/>
          <p:cNvSpPr txBox="1"/>
          <p:nvPr/>
        </p:nvSpPr>
        <p:spPr>
          <a:xfrm>
            <a:off x="17259300" y="8677910"/>
            <a:ext cx="2413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4563" y="2346852"/>
            <a:ext cx="7768467" cy="5593296"/>
          </a:xfrm>
          <a:custGeom>
            <a:avLst/>
            <a:gdLst/>
            <a:ahLst/>
            <a:cxnLst/>
            <a:rect l="l" t="t" r="r" b="b"/>
            <a:pathLst>
              <a:path w="7768467" h="5593296">
                <a:moveTo>
                  <a:pt x="0" y="0"/>
                </a:moveTo>
                <a:lnTo>
                  <a:pt x="7768467" y="0"/>
                </a:lnTo>
                <a:lnTo>
                  <a:pt x="7768467" y="5593296"/>
                </a:lnTo>
                <a:lnTo>
                  <a:pt x="0" y="55932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206697" y="2346852"/>
            <a:ext cx="7768467" cy="5593296"/>
          </a:xfrm>
          <a:custGeom>
            <a:avLst/>
            <a:gdLst/>
            <a:ahLst/>
            <a:cxnLst/>
            <a:rect l="l" t="t" r="r" b="b"/>
            <a:pathLst>
              <a:path w="7768467" h="5593296">
                <a:moveTo>
                  <a:pt x="0" y="0"/>
                </a:moveTo>
                <a:lnTo>
                  <a:pt x="7768466" y="0"/>
                </a:lnTo>
                <a:lnTo>
                  <a:pt x="7768466" y="5593296"/>
                </a:lnTo>
                <a:lnTo>
                  <a:pt x="0" y="55932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462548" y="159703"/>
            <a:ext cx="12531640"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Bản quyền và giá cả</a:t>
            </a:r>
          </a:p>
        </p:txBody>
      </p:sp>
      <p:sp>
        <p:nvSpPr>
          <p:cNvPr id="5" name="TextBox 5"/>
          <p:cNvSpPr txBox="1"/>
          <p:nvPr/>
        </p:nvSpPr>
        <p:spPr>
          <a:xfrm>
            <a:off x="3444057" y="2434958"/>
            <a:ext cx="2113907" cy="545050"/>
          </a:xfrm>
          <a:prstGeom prst="rect">
            <a:avLst/>
          </a:prstGeom>
        </p:spPr>
        <p:txBody>
          <a:bodyPr lIns="0" tIns="0" rIns="0" bIns="0" rtlCol="0" anchor="t">
            <a:spAutoFit/>
          </a:bodyPr>
          <a:lstStyle/>
          <a:p>
            <a:pPr algn="ctr">
              <a:lnSpc>
                <a:spcPts val="4416"/>
              </a:lnSpc>
            </a:pPr>
            <a:r>
              <a:rPr lang="en-US" sz="3154">
                <a:solidFill>
                  <a:srgbClr val="000000"/>
                </a:solidFill>
                <a:latin typeface="Paytone One Bold"/>
              </a:rPr>
              <a:t>Giá cả</a:t>
            </a:r>
          </a:p>
        </p:txBody>
      </p:sp>
      <p:sp>
        <p:nvSpPr>
          <p:cNvPr id="6" name="TextBox 6"/>
          <p:cNvSpPr txBox="1"/>
          <p:nvPr/>
        </p:nvSpPr>
        <p:spPr>
          <a:xfrm>
            <a:off x="11718270" y="2434958"/>
            <a:ext cx="2745321" cy="545050"/>
          </a:xfrm>
          <a:prstGeom prst="rect">
            <a:avLst/>
          </a:prstGeom>
        </p:spPr>
        <p:txBody>
          <a:bodyPr lIns="0" tIns="0" rIns="0" bIns="0" rtlCol="0" anchor="t">
            <a:spAutoFit/>
          </a:bodyPr>
          <a:lstStyle/>
          <a:p>
            <a:pPr algn="ctr">
              <a:lnSpc>
                <a:spcPts val="4416"/>
              </a:lnSpc>
            </a:pPr>
            <a:r>
              <a:rPr lang="en-US" sz="3154">
                <a:solidFill>
                  <a:srgbClr val="000000"/>
                </a:solidFill>
                <a:latin typeface="Paytone One Bold"/>
              </a:rPr>
              <a:t>Bản quyền</a:t>
            </a:r>
          </a:p>
        </p:txBody>
      </p:sp>
      <p:sp>
        <p:nvSpPr>
          <p:cNvPr id="7" name="TextBox 7"/>
          <p:cNvSpPr txBox="1"/>
          <p:nvPr/>
        </p:nvSpPr>
        <p:spPr>
          <a:xfrm>
            <a:off x="1234664" y="3681517"/>
            <a:ext cx="6788265" cy="3788602"/>
          </a:xfrm>
          <a:prstGeom prst="rect">
            <a:avLst/>
          </a:prstGeom>
        </p:spPr>
        <p:txBody>
          <a:bodyPr lIns="0" tIns="0" rIns="0" bIns="0" rtlCol="0" anchor="t">
            <a:spAutoFit/>
          </a:bodyPr>
          <a:lstStyle/>
          <a:p>
            <a:pPr marL="667654" lvl="1" indent="-333827">
              <a:lnSpc>
                <a:spcPts val="4329"/>
              </a:lnSpc>
              <a:buFont typeface="Arial"/>
              <a:buChar char="•"/>
            </a:pPr>
            <a:r>
              <a:rPr lang="en-US" sz="3092">
                <a:solidFill>
                  <a:srgbClr val="000000"/>
                </a:solidFill>
                <a:latin typeface="Quicksand 1 Bold"/>
              </a:rPr>
              <a:t>Công cụ miễn phí, phù hợp cho cả cá nhân và doanh nghiệp.</a:t>
            </a:r>
          </a:p>
          <a:p>
            <a:pPr marL="667654" lvl="1" indent="-333827">
              <a:lnSpc>
                <a:spcPts val="4329"/>
              </a:lnSpc>
              <a:buFont typeface="Arial"/>
              <a:buChar char="•"/>
            </a:pPr>
            <a:r>
              <a:rPr lang="en-US" sz="3092">
                <a:solidFill>
                  <a:srgbClr val="000000"/>
                </a:solidFill>
                <a:latin typeface="Quicksand 1 Bold"/>
              </a:rPr>
              <a:t>Cung cấp phiên bản cao cấp với thêm tính năng và hỗ trợ, chi tiết giá cả và các ưu đãi đặc biệt cho các tổ chức.</a:t>
            </a:r>
          </a:p>
          <a:p>
            <a:pPr>
              <a:lnSpc>
                <a:spcPts val="4329"/>
              </a:lnSpc>
            </a:pPr>
            <a:endParaRPr lang="en-US" sz="3092">
              <a:solidFill>
                <a:srgbClr val="000000"/>
              </a:solidFill>
              <a:latin typeface="Quicksand 1 Bold"/>
            </a:endParaRPr>
          </a:p>
        </p:txBody>
      </p:sp>
      <p:sp>
        <p:nvSpPr>
          <p:cNvPr id="8" name="TextBox 8"/>
          <p:cNvSpPr txBox="1"/>
          <p:nvPr/>
        </p:nvSpPr>
        <p:spPr>
          <a:xfrm>
            <a:off x="9696798" y="3681517"/>
            <a:ext cx="6788265" cy="1623300"/>
          </a:xfrm>
          <a:prstGeom prst="rect">
            <a:avLst/>
          </a:prstGeom>
        </p:spPr>
        <p:txBody>
          <a:bodyPr lIns="0" tIns="0" rIns="0" bIns="0" rtlCol="0" anchor="t">
            <a:spAutoFit/>
          </a:bodyPr>
          <a:lstStyle/>
          <a:p>
            <a:pPr>
              <a:lnSpc>
                <a:spcPts val="4329"/>
              </a:lnSpc>
            </a:pPr>
            <a:r>
              <a:rPr lang="en-US" sz="3092">
                <a:solidFill>
                  <a:srgbClr val="000000"/>
                </a:solidFill>
                <a:latin typeface="Quicksand 1 Bold"/>
              </a:rPr>
              <a:t>Có thể sử dụng cho mục đích thương mại mà không cần lo lắng về vi phạm bản quyền</a:t>
            </a:r>
          </a:p>
        </p:txBody>
      </p:sp>
      <p:grpSp>
        <p:nvGrpSpPr>
          <p:cNvPr id="9" name="Group 9"/>
          <p:cNvGrpSpPr/>
          <p:nvPr/>
        </p:nvGrpSpPr>
        <p:grpSpPr>
          <a:xfrm>
            <a:off x="0" y="0"/>
            <a:ext cx="1863618" cy="1863611"/>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a:stretch>
            </a:blipFill>
          </p:spPr>
        </p:sp>
      </p:grpSp>
      <p:sp>
        <p:nvSpPr>
          <p:cNvPr id="11" name="TextBox 11"/>
          <p:cNvSpPr txBox="1"/>
          <p:nvPr/>
        </p:nvSpPr>
        <p:spPr>
          <a:xfrm>
            <a:off x="17259300" y="8677910"/>
            <a:ext cx="2413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556061" y="1743075"/>
          <a:ext cx="13517214" cy="7515225"/>
        </p:xfrm>
        <a:graphic>
          <a:graphicData uri="http://schemas.openxmlformats.org/drawingml/2006/table">
            <a:tbl>
              <a:tblPr/>
              <a:tblGrid>
                <a:gridCol w="4505738"/>
                <a:gridCol w="4505738"/>
                <a:gridCol w="4505738"/>
              </a:tblGrid>
              <a:tr h="1053089">
                <a:tc>
                  <a:txBody>
                    <a:bodyPr/>
                    <a:lstStyle/>
                    <a:p>
                      <a:pPr algn="ctr">
                        <a:lnSpc>
                          <a:spcPts val="4900"/>
                        </a:lnSpc>
                        <a:defRPr/>
                      </a:pP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solidFill>
                      <a:srgbClr val="ED8227"/>
                    </a:solidFill>
                  </a:tcPr>
                </a:tc>
                <a:tc>
                  <a:txBody>
                    <a:bodyPr/>
                    <a:lstStyle/>
                    <a:p>
                      <a:pPr algn="ctr">
                        <a:lnSpc>
                          <a:spcPts val="4900"/>
                        </a:lnSpc>
                        <a:defRPr/>
                      </a:pPr>
                      <a:r>
                        <a:rPr lang="en-US" sz="3500">
                          <a:solidFill>
                            <a:srgbClr val="000000"/>
                          </a:solidFill>
                          <a:latin typeface="Glacial Indifference Bold"/>
                        </a:rPr>
                        <a:t>Free</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solidFill>
                      <a:srgbClr val="ED8227"/>
                    </a:solidFill>
                  </a:tcPr>
                </a:tc>
                <a:tc>
                  <a:txBody>
                    <a:bodyPr/>
                    <a:lstStyle/>
                    <a:p>
                      <a:pPr algn="ctr">
                        <a:lnSpc>
                          <a:spcPts val="4900"/>
                        </a:lnSpc>
                        <a:defRPr/>
                      </a:pPr>
                      <a:r>
                        <a:rPr lang="en-US" sz="3500">
                          <a:solidFill>
                            <a:srgbClr val="000000"/>
                          </a:solidFill>
                          <a:latin typeface="Glacial Indifference Bold"/>
                        </a:rPr>
                        <a:t>Pro</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solidFill>
                      <a:srgbClr val="ED8227"/>
                    </a:solidFill>
                  </a:tcPr>
                </a:tc>
              </a:tr>
              <a:tr h="1053089">
                <a:tc>
                  <a:txBody>
                    <a:bodyPr/>
                    <a:lstStyle/>
                    <a:p>
                      <a:pPr algn="ctr">
                        <a:lnSpc>
                          <a:spcPts val="4900"/>
                        </a:lnSpc>
                        <a:defRPr/>
                      </a:pPr>
                      <a:r>
                        <a:rPr lang="en-US" sz="3500">
                          <a:solidFill>
                            <a:srgbClr val="000000"/>
                          </a:solidFill>
                          <a:latin typeface="Glacial Indifference Bold"/>
                        </a:rPr>
                        <a:t>Giá </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Glacial Indifference Bold"/>
                        </a:rPr>
                        <a:t>0$</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Glacial Indifference Bold"/>
                        </a:rPr>
                        <a:t>9.99$/month</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r>
              <a:tr h="5409047">
                <a:tc>
                  <a:txBody>
                    <a:bodyPr/>
                    <a:lstStyle/>
                    <a:p>
                      <a:pPr algn="ctr">
                        <a:lnSpc>
                          <a:spcPts val="4900"/>
                        </a:lnSpc>
                        <a:defRPr/>
                      </a:pPr>
                      <a:r>
                        <a:rPr lang="en-US" sz="3500">
                          <a:solidFill>
                            <a:srgbClr val="000000"/>
                          </a:solidFill>
                          <a:latin typeface="Glacial Indifference Bold"/>
                        </a:rPr>
                        <a:t>Tính năng</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Glacial Indifference Bold"/>
                        </a:rPr>
                        <a:t>Các tính năng chính</a:t>
                      </a:r>
                      <a:endParaRPr lang="en-US" sz="1100"/>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c>
                  <a:txBody>
                    <a:bodyPr/>
                    <a:lstStyle/>
                    <a:p>
                      <a:pPr marL="755651" lvl="1" indent="-377825" algn="ctr">
                        <a:lnSpc>
                          <a:spcPts val="4900"/>
                        </a:lnSpc>
                        <a:buFont typeface="Arial"/>
                        <a:buChar char="•"/>
                        <a:defRPr/>
                      </a:pPr>
                      <a:r>
                        <a:rPr lang="en-US" sz="3500">
                          <a:solidFill>
                            <a:srgbClr val="000000"/>
                          </a:solidFill>
                          <a:latin typeface="Glacial Indifference"/>
                        </a:rPr>
                        <a:t>Các tính năng chính</a:t>
                      </a:r>
                      <a:endParaRPr lang="en-US" sz="1100"/>
                    </a:p>
                    <a:p>
                      <a:pPr marL="755651" lvl="1" indent="-377825" algn="ctr">
                        <a:lnSpc>
                          <a:spcPts val="4900"/>
                        </a:lnSpc>
                        <a:buFont typeface="Arial"/>
                        <a:buChar char="•"/>
                      </a:pPr>
                      <a:r>
                        <a:rPr lang="en-US" sz="3500">
                          <a:solidFill>
                            <a:srgbClr val="000000"/>
                          </a:solidFill>
                          <a:latin typeface="Glacial Indifference"/>
                        </a:rPr>
                        <a:t>Nâng cao và quản lý nhóm</a:t>
                      </a:r>
                    </a:p>
                    <a:p>
                      <a:pPr marL="755651" lvl="1" indent="-377825" algn="ctr">
                        <a:lnSpc>
                          <a:spcPts val="4900"/>
                        </a:lnSpc>
                        <a:buFont typeface="Arial"/>
                        <a:buChar char="•"/>
                      </a:pPr>
                      <a:r>
                        <a:rPr lang="en-US" sz="3500">
                          <a:solidFill>
                            <a:srgbClr val="000000"/>
                          </a:solidFill>
                          <a:latin typeface="Glacial Indifference"/>
                        </a:rPr>
                        <a:t>Lưu trữ đám mây không giới hạn</a:t>
                      </a:r>
                    </a:p>
                    <a:p>
                      <a:pPr marL="755651" lvl="1" indent="-377825" algn="ctr">
                        <a:lnSpc>
                          <a:spcPts val="4900"/>
                        </a:lnSpc>
                        <a:buFont typeface="Arial"/>
                        <a:buChar char="•"/>
                      </a:pPr>
                      <a:r>
                        <a:rPr lang="en-US" sz="3500">
                          <a:solidFill>
                            <a:srgbClr val="000000"/>
                          </a:solidFill>
                          <a:latin typeface="Glacial Indifference"/>
                        </a:rPr>
                        <a:t>Công cụ tự động hóa</a:t>
                      </a:r>
                    </a:p>
                  </a:txBody>
                  <a:tcPr marL="190500" marR="190500" marT="190500" marB="190500" anchor="ctr">
                    <a:lnL w="38100" cap="flat" cmpd="sng" algn="ctr">
                      <a:solidFill>
                        <a:srgbClr val="503D36"/>
                      </a:solidFill>
                      <a:prstDash val="solid"/>
                      <a:round/>
                      <a:headEnd type="none" w="med" len="med"/>
                      <a:tailEnd type="none" w="med" len="med"/>
                    </a:lnL>
                    <a:lnR w="38100" cap="flat" cmpd="sng" algn="ctr">
                      <a:solidFill>
                        <a:srgbClr val="503D36"/>
                      </a:solidFill>
                      <a:prstDash val="solid"/>
                      <a:round/>
                      <a:headEnd type="none" w="med" len="med"/>
                      <a:tailEnd type="none" w="med" len="med"/>
                    </a:lnR>
                    <a:lnT w="38100" cap="flat" cmpd="sng" algn="ctr">
                      <a:solidFill>
                        <a:srgbClr val="503D36"/>
                      </a:solidFill>
                      <a:prstDash val="solid"/>
                      <a:round/>
                      <a:headEnd type="none" w="med" len="med"/>
                      <a:tailEnd type="none" w="med" len="med"/>
                    </a:lnT>
                    <a:lnB w="38100" cap="flat" cmpd="sng" algn="ctr">
                      <a:solidFill>
                        <a:srgbClr val="503D36"/>
                      </a:solidFill>
                      <a:prstDash val="solid"/>
                      <a:round/>
                      <a:headEnd type="none" w="med" len="med"/>
                      <a:tailEnd type="none" w="med" len="med"/>
                    </a:lnB>
                  </a:tcPr>
                </a:tc>
              </a:tr>
            </a:tbl>
          </a:graphicData>
        </a:graphic>
      </p:graphicFrame>
      <p:sp>
        <p:nvSpPr>
          <p:cNvPr id="3" name="TextBox 3"/>
          <p:cNvSpPr txBox="1"/>
          <p:nvPr/>
        </p:nvSpPr>
        <p:spPr>
          <a:xfrm>
            <a:off x="3048848" y="-171450"/>
            <a:ext cx="12531640"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So sánh</a:t>
            </a:r>
          </a:p>
        </p:txBody>
      </p:sp>
      <p:grpSp>
        <p:nvGrpSpPr>
          <p:cNvPr id="4" name="Group 4"/>
          <p:cNvGrpSpPr/>
          <p:nvPr/>
        </p:nvGrpSpPr>
        <p:grpSpPr>
          <a:xfrm>
            <a:off x="0" y="0"/>
            <a:ext cx="1863618" cy="1863611"/>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6" name="TextBox 6"/>
          <p:cNvSpPr txBox="1"/>
          <p:nvPr/>
        </p:nvSpPr>
        <p:spPr>
          <a:xfrm>
            <a:off x="17259300" y="8677910"/>
            <a:ext cx="2413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D7B1"/>
        </a:solidFill>
        <a:effectLst/>
      </p:bgPr>
    </p:bg>
    <p:spTree>
      <p:nvGrpSpPr>
        <p:cNvPr id="1" name=""/>
        <p:cNvGrpSpPr/>
        <p:nvPr/>
      </p:nvGrpSpPr>
      <p:grpSpPr>
        <a:xfrm>
          <a:off x="0" y="0"/>
          <a:ext cx="0" cy="0"/>
          <a:chOff x="0" y="0"/>
          <a:chExt cx="0" cy="0"/>
        </a:xfrm>
      </p:grpSpPr>
      <p:sp>
        <p:nvSpPr>
          <p:cNvPr id="2" name="Freeform 2"/>
          <p:cNvSpPr/>
          <p:nvPr/>
        </p:nvSpPr>
        <p:spPr>
          <a:xfrm rot="9115676">
            <a:off x="-3343602" y="-3361418"/>
            <a:ext cx="16411091" cy="17009837"/>
          </a:xfrm>
          <a:custGeom>
            <a:avLst/>
            <a:gdLst/>
            <a:ahLst/>
            <a:cxnLst/>
            <a:rect l="l" t="t" r="r" b="b"/>
            <a:pathLst>
              <a:path w="16411091" h="17009837">
                <a:moveTo>
                  <a:pt x="0" y="0"/>
                </a:moveTo>
                <a:lnTo>
                  <a:pt x="16411090" y="0"/>
                </a:lnTo>
                <a:lnTo>
                  <a:pt x="16411090" y="17009836"/>
                </a:lnTo>
                <a:lnTo>
                  <a:pt x="0" y="170098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3611657" flipH="1" flipV="1">
            <a:off x="11693589" y="3479257"/>
            <a:ext cx="9884725" cy="9884725"/>
          </a:xfrm>
          <a:custGeom>
            <a:avLst/>
            <a:gdLst/>
            <a:ahLst/>
            <a:cxnLst/>
            <a:rect l="l" t="t" r="r" b="b"/>
            <a:pathLst>
              <a:path w="9884725" h="9884725">
                <a:moveTo>
                  <a:pt x="9884726" y="9884725"/>
                </a:moveTo>
                <a:lnTo>
                  <a:pt x="0" y="9884725"/>
                </a:lnTo>
                <a:lnTo>
                  <a:pt x="0" y="0"/>
                </a:lnTo>
                <a:lnTo>
                  <a:pt x="9884726" y="0"/>
                </a:lnTo>
                <a:lnTo>
                  <a:pt x="9884726" y="9884725"/>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6557971">
            <a:off x="13200522" y="-4175973"/>
            <a:ext cx="6383909" cy="6616821"/>
          </a:xfrm>
          <a:custGeom>
            <a:avLst/>
            <a:gdLst/>
            <a:ahLst/>
            <a:cxnLst/>
            <a:rect l="l" t="t" r="r" b="b"/>
            <a:pathLst>
              <a:path w="6383909" h="6616821">
                <a:moveTo>
                  <a:pt x="0" y="0"/>
                </a:moveTo>
                <a:lnTo>
                  <a:pt x="6383909" y="0"/>
                </a:lnTo>
                <a:lnTo>
                  <a:pt x="6383909" y="6616821"/>
                </a:lnTo>
                <a:lnTo>
                  <a:pt x="0" y="661682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9115676">
            <a:off x="11987673" y="4858478"/>
            <a:ext cx="3922421" cy="4065528"/>
          </a:xfrm>
          <a:custGeom>
            <a:avLst/>
            <a:gdLst/>
            <a:ahLst/>
            <a:cxnLst/>
            <a:rect l="l" t="t" r="r" b="b"/>
            <a:pathLst>
              <a:path w="3922421" h="4065528">
                <a:moveTo>
                  <a:pt x="0" y="0"/>
                </a:moveTo>
                <a:lnTo>
                  <a:pt x="3922421" y="0"/>
                </a:lnTo>
                <a:lnTo>
                  <a:pt x="3922421" y="4065528"/>
                </a:lnTo>
                <a:lnTo>
                  <a:pt x="0" y="406552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rot="3611657" flipH="1" flipV="1">
            <a:off x="11538343" y="597432"/>
            <a:ext cx="4006742" cy="4006742"/>
          </a:xfrm>
          <a:custGeom>
            <a:avLst/>
            <a:gdLst/>
            <a:ahLst/>
            <a:cxnLst/>
            <a:rect l="l" t="t" r="r" b="b"/>
            <a:pathLst>
              <a:path w="4006742" h="4006742">
                <a:moveTo>
                  <a:pt x="4006742" y="4006742"/>
                </a:moveTo>
                <a:lnTo>
                  <a:pt x="0" y="4006742"/>
                </a:lnTo>
                <a:lnTo>
                  <a:pt x="0" y="0"/>
                </a:lnTo>
                <a:lnTo>
                  <a:pt x="4006742" y="0"/>
                </a:lnTo>
                <a:lnTo>
                  <a:pt x="4006742" y="4006742"/>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rot="9115676">
            <a:off x="15821061" y="2222718"/>
            <a:ext cx="1276182" cy="1322743"/>
          </a:xfrm>
          <a:custGeom>
            <a:avLst/>
            <a:gdLst/>
            <a:ahLst/>
            <a:cxnLst/>
            <a:rect l="l" t="t" r="r" b="b"/>
            <a:pathLst>
              <a:path w="1276182" h="1322743">
                <a:moveTo>
                  <a:pt x="0" y="0"/>
                </a:moveTo>
                <a:lnTo>
                  <a:pt x="1276182" y="0"/>
                </a:lnTo>
                <a:lnTo>
                  <a:pt x="1276182" y="1322742"/>
                </a:lnTo>
                <a:lnTo>
                  <a:pt x="0" y="13227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495030" y="3963357"/>
            <a:ext cx="8102723" cy="2743200"/>
          </a:xfrm>
          <a:prstGeom prst="rect">
            <a:avLst/>
          </a:prstGeom>
        </p:spPr>
        <p:txBody>
          <a:bodyPr lIns="0" tIns="0" rIns="0" bIns="0" rtlCol="0" anchor="t">
            <a:spAutoFit/>
          </a:bodyPr>
          <a:lstStyle/>
          <a:p>
            <a:pPr marL="0" lvl="0" indent="0">
              <a:lnSpc>
                <a:spcPts val="10800"/>
              </a:lnSpc>
              <a:spcBef>
                <a:spcPct val="0"/>
              </a:spcBef>
            </a:pPr>
            <a:r>
              <a:rPr lang="en-US" sz="9000">
                <a:solidFill>
                  <a:srgbClr val="ED8227"/>
                </a:solidFill>
                <a:latin typeface="Roboto Slab Bold"/>
              </a:rPr>
              <a:t>Các tính năng chính</a:t>
            </a:r>
          </a:p>
        </p:txBody>
      </p:sp>
      <p:grpSp>
        <p:nvGrpSpPr>
          <p:cNvPr id="9" name="Group 9"/>
          <p:cNvGrpSpPr/>
          <p:nvPr/>
        </p:nvGrpSpPr>
        <p:grpSpPr>
          <a:xfrm>
            <a:off x="0" y="0"/>
            <a:ext cx="1863618" cy="1863611"/>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a:stretch>
            </a:blipFill>
          </p:spPr>
        </p:sp>
      </p:grpSp>
      <p:sp>
        <p:nvSpPr>
          <p:cNvPr id="11" name="TextBox 11"/>
          <p:cNvSpPr txBox="1"/>
          <p:nvPr/>
        </p:nvSpPr>
        <p:spPr>
          <a:xfrm>
            <a:off x="17259300" y="8677910"/>
            <a:ext cx="2413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1312837" y="2393651"/>
            <a:ext cx="8771858" cy="6693439"/>
          </a:xfrm>
          <a:custGeom>
            <a:avLst/>
            <a:gdLst/>
            <a:ahLst/>
            <a:cxnLst/>
            <a:rect l="l" t="t" r="r" b="b"/>
            <a:pathLst>
              <a:path w="8771858" h="6693439">
                <a:moveTo>
                  <a:pt x="0" y="0"/>
                </a:moveTo>
                <a:lnTo>
                  <a:pt x="8771857" y="0"/>
                </a:lnTo>
                <a:lnTo>
                  <a:pt x="8771857" y="6693438"/>
                </a:lnTo>
                <a:lnTo>
                  <a:pt x="0" y="6693438"/>
                </a:lnTo>
                <a:lnTo>
                  <a:pt x="0" y="0"/>
                </a:lnTo>
                <a:close/>
              </a:path>
            </a:pathLst>
          </a:custGeom>
          <a:blipFill>
            <a:blip r:embed="rId3"/>
            <a:stretch>
              <a:fillRect/>
            </a:stretch>
          </a:blipFill>
        </p:spPr>
      </p:sp>
      <p:sp>
        <p:nvSpPr>
          <p:cNvPr id="5" name="TextBox 5"/>
          <p:cNvSpPr txBox="1"/>
          <p:nvPr/>
        </p:nvSpPr>
        <p:spPr>
          <a:xfrm>
            <a:off x="2175509" y="914400"/>
            <a:ext cx="14387777" cy="995680"/>
          </a:xfrm>
          <a:prstGeom prst="rect">
            <a:avLst/>
          </a:prstGeom>
        </p:spPr>
        <p:txBody>
          <a:bodyPr lIns="0" tIns="0" rIns="0" bIns="0" rtlCol="0" anchor="t">
            <a:spAutoFit/>
          </a:bodyPr>
          <a:lstStyle/>
          <a:p>
            <a:pPr algn="ctr">
              <a:lnSpc>
                <a:spcPts val="8119"/>
              </a:lnSpc>
              <a:spcBef>
                <a:spcPct val="0"/>
              </a:spcBef>
            </a:pPr>
            <a:r>
              <a:rPr lang="en-US" sz="5799">
                <a:solidFill>
                  <a:srgbClr val="000000"/>
                </a:solidFill>
                <a:latin typeface="Loubag Semi-Bold"/>
              </a:rPr>
              <a:t>Thiết kế và chỉnh sửa đồ họa vector</a:t>
            </a:r>
          </a:p>
        </p:txBody>
      </p:sp>
      <p:sp>
        <p:nvSpPr>
          <p:cNvPr id="6" name="TextBox 6"/>
          <p:cNvSpPr txBox="1"/>
          <p:nvPr/>
        </p:nvSpPr>
        <p:spPr>
          <a:xfrm>
            <a:off x="10907107" y="5781861"/>
            <a:ext cx="7015189" cy="2479675"/>
          </a:xfrm>
          <a:prstGeom prst="rect">
            <a:avLst/>
          </a:prstGeom>
        </p:spPr>
        <p:txBody>
          <a:bodyPr lIns="0" tIns="0" rIns="0" bIns="0" rtlCol="0" anchor="t">
            <a:spAutoFit/>
          </a:bodyPr>
          <a:lstStyle/>
          <a:p>
            <a:pPr marL="604519" lvl="1" indent="-302260" algn="just">
              <a:lnSpc>
                <a:spcPts val="6859"/>
              </a:lnSpc>
              <a:buFont typeface="Arial"/>
              <a:buChar char="•"/>
            </a:pPr>
            <a:r>
              <a:rPr lang="en-US" sz="2799">
                <a:solidFill>
                  <a:srgbClr val="000000"/>
                </a:solidFill>
                <a:latin typeface="Montserrat Bold"/>
              </a:rPr>
              <a:t> </a:t>
            </a:r>
            <a:r>
              <a:rPr lang="en-US" sz="2799">
                <a:solidFill>
                  <a:srgbClr val="000000"/>
                </a:solidFill>
                <a:latin typeface="Montserrat"/>
              </a:rPr>
              <a:t>Tạo hình dạng</a:t>
            </a:r>
          </a:p>
          <a:p>
            <a:pPr marL="604519" lvl="1" indent="-302260" algn="just">
              <a:lnSpc>
                <a:spcPts val="6859"/>
              </a:lnSpc>
              <a:buFont typeface="Arial"/>
              <a:buChar char="•"/>
            </a:pPr>
            <a:r>
              <a:rPr lang="en-US" sz="2799">
                <a:solidFill>
                  <a:srgbClr val="000000"/>
                </a:solidFill>
                <a:latin typeface="Montserrat"/>
              </a:rPr>
              <a:t>Chỉnh sửa đường viền </a:t>
            </a:r>
          </a:p>
          <a:p>
            <a:pPr marL="604519" lvl="1" indent="-302260" algn="just">
              <a:lnSpc>
                <a:spcPts val="6859"/>
              </a:lnSpc>
              <a:buFont typeface="Arial"/>
              <a:buChar char="•"/>
            </a:pPr>
            <a:r>
              <a:rPr lang="en-US" sz="2799">
                <a:solidFill>
                  <a:srgbClr val="000000"/>
                </a:solidFill>
                <a:latin typeface="Montserrat"/>
              </a:rPr>
              <a:t>Áp dụng hiệu ứng </a:t>
            </a:r>
          </a:p>
        </p:txBody>
      </p:sp>
      <p:sp>
        <p:nvSpPr>
          <p:cNvPr id="7" name="TextBox 7"/>
          <p:cNvSpPr txBox="1"/>
          <p:nvPr/>
        </p:nvSpPr>
        <p:spPr>
          <a:xfrm>
            <a:off x="10907107" y="2578070"/>
            <a:ext cx="6352193" cy="31623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ontserrat Light"/>
              </a:rPr>
              <a:t>Cho phép tạo và chỉnh sửa hình ảnh vector một cách chính xác và linh hoạt.</a:t>
            </a:r>
          </a:p>
        </p:txBody>
      </p:sp>
      <p:sp>
        <p:nvSpPr>
          <p:cNvPr id="8" name="TextBox 8"/>
          <p:cNvSpPr txBox="1"/>
          <p:nvPr/>
        </p:nvSpPr>
        <p:spPr>
          <a:xfrm>
            <a:off x="17259300" y="8677910"/>
            <a:ext cx="2413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1863618" y="2168808"/>
            <a:ext cx="6801422" cy="6334252"/>
          </a:xfrm>
          <a:custGeom>
            <a:avLst/>
            <a:gdLst/>
            <a:ahLst/>
            <a:cxnLst/>
            <a:rect l="l" t="t" r="r" b="b"/>
            <a:pathLst>
              <a:path w="6801422" h="6334252">
                <a:moveTo>
                  <a:pt x="0" y="0"/>
                </a:moveTo>
                <a:lnTo>
                  <a:pt x="6801422" y="0"/>
                </a:lnTo>
                <a:lnTo>
                  <a:pt x="6801422" y="6334252"/>
                </a:lnTo>
                <a:lnTo>
                  <a:pt x="0" y="6334252"/>
                </a:lnTo>
                <a:lnTo>
                  <a:pt x="0" y="0"/>
                </a:lnTo>
                <a:close/>
              </a:path>
            </a:pathLst>
          </a:custGeom>
          <a:blipFill>
            <a:blip r:embed="rId3"/>
            <a:stretch>
              <a:fillRect l="-35741" r="-49667" b="-6479"/>
            </a:stretch>
          </a:blipFill>
        </p:spPr>
      </p:sp>
      <p:sp>
        <p:nvSpPr>
          <p:cNvPr id="5" name="Freeform 5"/>
          <p:cNvSpPr/>
          <p:nvPr/>
        </p:nvSpPr>
        <p:spPr>
          <a:xfrm>
            <a:off x="13611393" y="5651641"/>
            <a:ext cx="358064" cy="1591396"/>
          </a:xfrm>
          <a:custGeom>
            <a:avLst/>
            <a:gdLst/>
            <a:ahLst/>
            <a:cxnLst/>
            <a:rect l="l" t="t" r="r" b="b"/>
            <a:pathLst>
              <a:path w="358064" h="1591396">
                <a:moveTo>
                  <a:pt x="0" y="0"/>
                </a:moveTo>
                <a:lnTo>
                  <a:pt x="358064" y="0"/>
                </a:lnTo>
                <a:lnTo>
                  <a:pt x="358064" y="1591396"/>
                </a:lnTo>
                <a:lnTo>
                  <a:pt x="0" y="15913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9808774" y="5754493"/>
            <a:ext cx="3613194" cy="1385693"/>
            <a:chOff x="0" y="0"/>
            <a:chExt cx="951623" cy="364956"/>
          </a:xfrm>
        </p:grpSpPr>
        <p:sp>
          <p:nvSpPr>
            <p:cNvPr id="7" name="Freeform 7"/>
            <p:cNvSpPr/>
            <p:nvPr/>
          </p:nvSpPr>
          <p:spPr>
            <a:xfrm>
              <a:off x="0" y="0"/>
              <a:ext cx="951623" cy="364956"/>
            </a:xfrm>
            <a:custGeom>
              <a:avLst/>
              <a:gdLst/>
              <a:ahLst/>
              <a:cxnLst/>
              <a:rect l="l" t="t" r="r" b="b"/>
              <a:pathLst>
                <a:path w="951623" h="364956">
                  <a:moveTo>
                    <a:pt x="64280" y="0"/>
                  </a:moveTo>
                  <a:lnTo>
                    <a:pt x="887343" y="0"/>
                  </a:lnTo>
                  <a:cubicBezTo>
                    <a:pt x="904391" y="0"/>
                    <a:pt x="920741" y="6772"/>
                    <a:pt x="932796" y="18827"/>
                  </a:cubicBezTo>
                  <a:cubicBezTo>
                    <a:pt x="944851" y="30882"/>
                    <a:pt x="951623" y="47232"/>
                    <a:pt x="951623" y="64280"/>
                  </a:cubicBezTo>
                  <a:lnTo>
                    <a:pt x="951623" y="300676"/>
                  </a:lnTo>
                  <a:cubicBezTo>
                    <a:pt x="951623" y="317724"/>
                    <a:pt x="944851" y="334074"/>
                    <a:pt x="932796" y="346129"/>
                  </a:cubicBezTo>
                  <a:cubicBezTo>
                    <a:pt x="920741" y="358184"/>
                    <a:pt x="904391" y="364956"/>
                    <a:pt x="887343" y="364956"/>
                  </a:cubicBezTo>
                  <a:lnTo>
                    <a:pt x="64280" y="364956"/>
                  </a:lnTo>
                  <a:cubicBezTo>
                    <a:pt x="28779" y="364956"/>
                    <a:pt x="0" y="336177"/>
                    <a:pt x="0" y="300676"/>
                  </a:cubicBezTo>
                  <a:lnTo>
                    <a:pt x="0" y="64280"/>
                  </a:lnTo>
                  <a:cubicBezTo>
                    <a:pt x="0" y="47232"/>
                    <a:pt x="6772" y="30882"/>
                    <a:pt x="18827" y="18827"/>
                  </a:cubicBezTo>
                  <a:cubicBezTo>
                    <a:pt x="30882" y="6772"/>
                    <a:pt x="47232" y="0"/>
                    <a:pt x="64280" y="0"/>
                  </a:cubicBezTo>
                  <a:close/>
                </a:path>
              </a:pathLst>
            </a:custGeom>
            <a:solidFill>
              <a:srgbClr val="FFFAF5"/>
            </a:solidFill>
            <a:ln w="38100" cap="rnd">
              <a:solidFill>
                <a:srgbClr val="000000"/>
              </a:solidFill>
              <a:prstDash val="solid"/>
              <a:round/>
            </a:ln>
          </p:spPr>
        </p:sp>
        <p:sp>
          <p:nvSpPr>
            <p:cNvPr id="8" name="TextBox 8"/>
            <p:cNvSpPr txBox="1"/>
            <p:nvPr/>
          </p:nvSpPr>
          <p:spPr>
            <a:xfrm>
              <a:off x="0" y="-57150"/>
              <a:ext cx="951623" cy="422106"/>
            </a:xfrm>
            <a:prstGeom prst="rect">
              <a:avLst/>
            </a:prstGeom>
          </p:spPr>
          <p:txBody>
            <a:bodyPr lIns="50800" tIns="50800" rIns="50800" bIns="50800" rtlCol="0" anchor="ctr"/>
            <a:lstStyle/>
            <a:p>
              <a:pPr algn="ctr">
                <a:lnSpc>
                  <a:spcPts val="3079"/>
                </a:lnSpc>
              </a:pPr>
              <a:r>
                <a:rPr lang="en-US" sz="2199">
                  <a:solidFill>
                    <a:srgbClr val="000000"/>
                  </a:solidFill>
                  <a:latin typeface="MiCracker TH"/>
                </a:rPr>
                <a:t>Với thư viện tài nguyên sẵn có</a:t>
              </a:r>
            </a:p>
          </p:txBody>
        </p:sp>
      </p:grpSp>
      <p:sp>
        <p:nvSpPr>
          <p:cNvPr id="9" name="Freeform 9"/>
          <p:cNvSpPr/>
          <p:nvPr/>
        </p:nvSpPr>
        <p:spPr>
          <a:xfrm>
            <a:off x="9808774" y="7432461"/>
            <a:ext cx="3846502" cy="2368971"/>
          </a:xfrm>
          <a:custGeom>
            <a:avLst/>
            <a:gdLst/>
            <a:ahLst/>
            <a:cxnLst/>
            <a:rect l="l" t="t" r="r" b="b"/>
            <a:pathLst>
              <a:path w="3846502" h="2368971">
                <a:moveTo>
                  <a:pt x="0" y="0"/>
                </a:moveTo>
                <a:lnTo>
                  <a:pt x="3846503" y="0"/>
                </a:lnTo>
                <a:lnTo>
                  <a:pt x="3846503" y="2368971"/>
                </a:lnTo>
                <a:lnTo>
                  <a:pt x="0" y="2368971"/>
                </a:lnTo>
                <a:lnTo>
                  <a:pt x="0" y="0"/>
                </a:lnTo>
                <a:close/>
              </a:path>
            </a:pathLst>
          </a:custGeom>
          <a:blipFill>
            <a:blip r:embed="rId6"/>
            <a:stretch>
              <a:fillRect t="-89182" b="-62942"/>
            </a:stretch>
          </a:blipFill>
        </p:spPr>
      </p:sp>
      <p:sp>
        <p:nvSpPr>
          <p:cNvPr id="10" name="TextBox 10"/>
          <p:cNvSpPr txBox="1"/>
          <p:nvPr/>
        </p:nvSpPr>
        <p:spPr>
          <a:xfrm>
            <a:off x="2175509" y="794271"/>
            <a:ext cx="14387777" cy="2024380"/>
          </a:xfrm>
          <a:prstGeom prst="rect">
            <a:avLst/>
          </a:prstGeom>
        </p:spPr>
        <p:txBody>
          <a:bodyPr lIns="0" tIns="0" rIns="0" bIns="0" rtlCol="0" anchor="t">
            <a:spAutoFit/>
          </a:bodyPr>
          <a:lstStyle/>
          <a:p>
            <a:pPr algn="ctr">
              <a:lnSpc>
                <a:spcPts val="8119"/>
              </a:lnSpc>
            </a:pPr>
            <a:r>
              <a:rPr lang="en-US" sz="5799">
                <a:solidFill>
                  <a:srgbClr val="000000"/>
                </a:solidFill>
                <a:latin typeface="Loubag Semi-Bold"/>
              </a:rPr>
              <a:t>Công cụ vẽ và chỉnh sửa hình ảnh</a:t>
            </a:r>
          </a:p>
          <a:p>
            <a:pPr algn="ctr">
              <a:lnSpc>
                <a:spcPts val="8119"/>
              </a:lnSpc>
              <a:spcBef>
                <a:spcPct val="0"/>
              </a:spcBef>
            </a:pPr>
            <a:endParaRPr lang="en-US" sz="5799">
              <a:solidFill>
                <a:srgbClr val="000000"/>
              </a:solidFill>
              <a:latin typeface="Loubag Semi-Bold"/>
            </a:endParaRPr>
          </a:p>
        </p:txBody>
      </p:sp>
      <p:sp>
        <p:nvSpPr>
          <p:cNvPr id="11" name="TextBox 11"/>
          <p:cNvSpPr txBox="1"/>
          <p:nvPr/>
        </p:nvSpPr>
        <p:spPr>
          <a:xfrm>
            <a:off x="1863618" y="8439150"/>
            <a:ext cx="6825764" cy="15811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ontserrat Light"/>
              </a:rPr>
              <a:t>Tất cả các công cụ của Lunacy đều được đặt trên thanh công cụ ở bên trái của bảng vẽ. </a:t>
            </a:r>
          </a:p>
        </p:txBody>
      </p:sp>
      <p:sp>
        <p:nvSpPr>
          <p:cNvPr id="12" name="TextBox 12"/>
          <p:cNvSpPr txBox="1"/>
          <p:nvPr/>
        </p:nvSpPr>
        <p:spPr>
          <a:xfrm>
            <a:off x="13969457" y="2268538"/>
            <a:ext cx="7015189" cy="5502275"/>
          </a:xfrm>
          <a:prstGeom prst="rect">
            <a:avLst/>
          </a:prstGeom>
        </p:spPr>
        <p:txBody>
          <a:bodyPr lIns="0" tIns="0" rIns="0" bIns="0" rtlCol="0" anchor="t">
            <a:spAutoFit/>
          </a:bodyPr>
          <a:lstStyle/>
          <a:p>
            <a:pPr marL="431801" lvl="1" indent="-215900" algn="just">
              <a:lnSpc>
                <a:spcPts val="4900"/>
              </a:lnSpc>
              <a:buFont typeface="Arial"/>
              <a:buChar char="•"/>
            </a:pPr>
            <a:r>
              <a:rPr lang="en-US" sz="2000">
                <a:solidFill>
                  <a:srgbClr val="000000"/>
                </a:solidFill>
                <a:latin typeface="Loubag"/>
              </a:rPr>
              <a:t>Select tool</a:t>
            </a:r>
          </a:p>
          <a:p>
            <a:pPr marL="431801" lvl="1" indent="-215900" algn="just">
              <a:lnSpc>
                <a:spcPts val="4900"/>
              </a:lnSpc>
              <a:buFont typeface="Arial"/>
              <a:buChar char="•"/>
            </a:pPr>
            <a:r>
              <a:rPr lang="en-US" sz="2000">
                <a:solidFill>
                  <a:srgbClr val="000000"/>
                </a:solidFill>
                <a:latin typeface="Loubag"/>
              </a:rPr>
              <a:t>Frame tool</a:t>
            </a:r>
          </a:p>
          <a:p>
            <a:pPr marL="431801" lvl="1" indent="-215900" algn="just">
              <a:lnSpc>
                <a:spcPts val="4900"/>
              </a:lnSpc>
              <a:buFont typeface="Arial"/>
              <a:buChar char="•"/>
            </a:pPr>
            <a:r>
              <a:rPr lang="en-US" sz="2000">
                <a:solidFill>
                  <a:srgbClr val="000000"/>
                </a:solidFill>
                <a:latin typeface="Loubag"/>
              </a:rPr>
              <a:t>Shape tool</a:t>
            </a:r>
          </a:p>
          <a:p>
            <a:pPr marL="431801" lvl="1" indent="-215900" algn="just">
              <a:lnSpc>
                <a:spcPts val="4900"/>
              </a:lnSpc>
              <a:buFont typeface="Arial"/>
              <a:buChar char="•"/>
            </a:pPr>
            <a:r>
              <a:rPr lang="en-US" sz="2000">
                <a:solidFill>
                  <a:srgbClr val="000000"/>
                </a:solidFill>
                <a:latin typeface="Loubag"/>
              </a:rPr>
              <a:t>Text tool</a:t>
            </a:r>
          </a:p>
          <a:p>
            <a:pPr marL="431801" lvl="1" indent="-215900" algn="just">
              <a:lnSpc>
                <a:spcPts val="4900"/>
              </a:lnSpc>
              <a:buFont typeface="Arial"/>
              <a:buChar char="•"/>
            </a:pPr>
            <a:r>
              <a:rPr lang="en-US" sz="2000">
                <a:solidFill>
                  <a:srgbClr val="000000"/>
                </a:solidFill>
                <a:latin typeface="Loubag"/>
              </a:rPr>
              <a:t>Pen tool</a:t>
            </a:r>
          </a:p>
          <a:p>
            <a:pPr marL="431801" lvl="1" indent="-215900" algn="just">
              <a:lnSpc>
                <a:spcPts val="4900"/>
              </a:lnSpc>
              <a:buFont typeface="Arial"/>
              <a:buChar char="•"/>
            </a:pPr>
            <a:r>
              <a:rPr lang="en-US" sz="2000">
                <a:solidFill>
                  <a:srgbClr val="F5211A"/>
                </a:solidFill>
                <a:latin typeface="Loubag"/>
              </a:rPr>
              <a:t>Image tool</a:t>
            </a:r>
          </a:p>
          <a:p>
            <a:pPr marL="431801" lvl="1" indent="-215900" algn="just">
              <a:lnSpc>
                <a:spcPts val="4900"/>
              </a:lnSpc>
              <a:buFont typeface="Arial"/>
              <a:buChar char="•"/>
            </a:pPr>
            <a:r>
              <a:rPr lang="en-US" sz="2000">
                <a:solidFill>
                  <a:srgbClr val="F5211A"/>
                </a:solidFill>
                <a:latin typeface="Loubag"/>
              </a:rPr>
              <a:t>GUI tools</a:t>
            </a:r>
          </a:p>
          <a:p>
            <a:pPr marL="431801" lvl="1" indent="-215900" algn="just">
              <a:lnSpc>
                <a:spcPts val="4900"/>
              </a:lnSpc>
              <a:buFont typeface="Arial"/>
              <a:buChar char="•"/>
            </a:pPr>
            <a:r>
              <a:rPr lang="en-US" sz="2000">
                <a:solidFill>
                  <a:srgbClr val="F5211A"/>
                </a:solidFill>
                <a:latin typeface="Loubag"/>
              </a:rPr>
              <a:t>Icon tool</a:t>
            </a:r>
          </a:p>
          <a:p>
            <a:pPr marL="431801" lvl="1" indent="-215900" algn="just">
              <a:lnSpc>
                <a:spcPts val="4900"/>
              </a:lnSpc>
              <a:buFont typeface="Arial"/>
              <a:buChar char="•"/>
            </a:pPr>
            <a:r>
              <a:rPr lang="en-US" sz="2000">
                <a:solidFill>
                  <a:srgbClr val="000000"/>
                </a:solidFill>
                <a:latin typeface="Loubag"/>
              </a:rPr>
              <a:t>Comment tool</a:t>
            </a:r>
          </a:p>
        </p:txBody>
      </p:sp>
      <p:sp>
        <p:nvSpPr>
          <p:cNvPr id="13" name="TextBox 13"/>
          <p:cNvSpPr txBox="1"/>
          <p:nvPr/>
        </p:nvSpPr>
        <p:spPr>
          <a:xfrm>
            <a:off x="17259300" y="8677910"/>
            <a:ext cx="2413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3618" cy="1863611"/>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10772576" y="2169329"/>
            <a:ext cx="5790710" cy="3034332"/>
          </a:xfrm>
          <a:custGeom>
            <a:avLst/>
            <a:gdLst/>
            <a:ahLst/>
            <a:cxnLst/>
            <a:rect l="l" t="t" r="r" b="b"/>
            <a:pathLst>
              <a:path w="5790710" h="3034332">
                <a:moveTo>
                  <a:pt x="0" y="0"/>
                </a:moveTo>
                <a:lnTo>
                  <a:pt x="5790710" y="0"/>
                </a:lnTo>
                <a:lnTo>
                  <a:pt x="5790710" y="3034332"/>
                </a:lnTo>
                <a:lnTo>
                  <a:pt x="0" y="3034332"/>
                </a:lnTo>
                <a:lnTo>
                  <a:pt x="0" y="0"/>
                </a:lnTo>
                <a:close/>
              </a:path>
            </a:pathLst>
          </a:custGeom>
          <a:blipFill>
            <a:blip r:embed="rId3"/>
            <a:stretch>
              <a:fillRect/>
            </a:stretch>
          </a:blipFill>
        </p:spPr>
      </p:sp>
      <p:sp>
        <p:nvSpPr>
          <p:cNvPr id="5" name="Freeform 5"/>
          <p:cNvSpPr/>
          <p:nvPr/>
        </p:nvSpPr>
        <p:spPr>
          <a:xfrm>
            <a:off x="931809" y="3493124"/>
            <a:ext cx="8328003" cy="5055885"/>
          </a:xfrm>
          <a:custGeom>
            <a:avLst/>
            <a:gdLst/>
            <a:ahLst/>
            <a:cxnLst/>
            <a:rect l="l" t="t" r="r" b="b"/>
            <a:pathLst>
              <a:path w="8328003" h="5055885">
                <a:moveTo>
                  <a:pt x="0" y="0"/>
                </a:moveTo>
                <a:lnTo>
                  <a:pt x="8328003" y="0"/>
                </a:lnTo>
                <a:lnTo>
                  <a:pt x="8328003" y="5055885"/>
                </a:lnTo>
                <a:lnTo>
                  <a:pt x="0" y="5055885"/>
                </a:lnTo>
                <a:lnTo>
                  <a:pt x="0" y="0"/>
                </a:lnTo>
                <a:close/>
              </a:path>
            </a:pathLst>
          </a:custGeom>
          <a:blipFill>
            <a:blip r:embed="rId4"/>
            <a:stretch>
              <a:fillRect r="-15921"/>
            </a:stretch>
          </a:blipFill>
        </p:spPr>
      </p:sp>
      <p:sp>
        <p:nvSpPr>
          <p:cNvPr id="6" name="TextBox 6"/>
          <p:cNvSpPr txBox="1"/>
          <p:nvPr/>
        </p:nvSpPr>
        <p:spPr>
          <a:xfrm>
            <a:off x="2175509" y="914400"/>
            <a:ext cx="14387777" cy="995680"/>
          </a:xfrm>
          <a:prstGeom prst="rect">
            <a:avLst/>
          </a:prstGeom>
        </p:spPr>
        <p:txBody>
          <a:bodyPr lIns="0" tIns="0" rIns="0" bIns="0" rtlCol="0" anchor="t">
            <a:spAutoFit/>
          </a:bodyPr>
          <a:lstStyle/>
          <a:p>
            <a:pPr algn="ctr">
              <a:lnSpc>
                <a:spcPts val="8119"/>
              </a:lnSpc>
              <a:spcBef>
                <a:spcPct val="0"/>
              </a:spcBef>
            </a:pPr>
            <a:r>
              <a:rPr lang="en-US" sz="5799">
                <a:solidFill>
                  <a:srgbClr val="000000"/>
                </a:solidFill>
                <a:latin typeface="Loubag Semi-Bold"/>
              </a:rPr>
              <a:t>Hỗ trợ Sketch files và Figma</a:t>
            </a:r>
          </a:p>
        </p:txBody>
      </p:sp>
      <p:sp>
        <p:nvSpPr>
          <p:cNvPr id="7" name="TextBox 7"/>
          <p:cNvSpPr txBox="1"/>
          <p:nvPr/>
        </p:nvSpPr>
        <p:spPr>
          <a:xfrm>
            <a:off x="9610281" y="5386709"/>
            <a:ext cx="8115300" cy="31623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ontserrat Light"/>
              </a:rPr>
              <a:t>Tương thích với các file từ Sketch, giúp dễ dàng chuyển đổi và tiếp tục làm việc trên các dự án đã có.</a:t>
            </a:r>
          </a:p>
        </p:txBody>
      </p:sp>
      <p:sp>
        <p:nvSpPr>
          <p:cNvPr id="8" name="TextBox 8"/>
          <p:cNvSpPr txBox="1"/>
          <p:nvPr/>
        </p:nvSpPr>
        <p:spPr>
          <a:xfrm>
            <a:off x="17259300" y="8677910"/>
            <a:ext cx="2413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851</Words>
  <Application>Microsoft Office PowerPoint</Application>
  <PresentationFormat>Custom</PresentationFormat>
  <Paragraphs>133</Paragraphs>
  <Slides>27</Slides>
  <Notes>0</Notes>
  <HiddenSlides>0</HiddenSlides>
  <MMClips>1</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27</vt:i4>
      </vt:variant>
    </vt:vector>
  </HeadingPairs>
  <TitlesOfParts>
    <vt:vector size="48" baseType="lpstr">
      <vt:lpstr>Arial</vt:lpstr>
      <vt:lpstr>DM Sans</vt:lpstr>
      <vt:lpstr>Montserrat Bold</vt:lpstr>
      <vt:lpstr>MiCracker TH</vt:lpstr>
      <vt:lpstr>Loubag Bold</vt:lpstr>
      <vt:lpstr>DM Sans Bold</vt:lpstr>
      <vt:lpstr>Glacial Indifference</vt:lpstr>
      <vt:lpstr>Quicksand 2 Bold</vt:lpstr>
      <vt:lpstr>Montserrat Light</vt:lpstr>
      <vt:lpstr>Montserrat</vt:lpstr>
      <vt:lpstr>Glacial Indifference Bold</vt:lpstr>
      <vt:lpstr>Loubag Semi-Bold</vt:lpstr>
      <vt:lpstr>Roboto Slab</vt:lpstr>
      <vt:lpstr>Calibri</vt:lpstr>
      <vt:lpstr>Noto Serif Display</vt:lpstr>
      <vt:lpstr>Paytone One Bold</vt:lpstr>
      <vt:lpstr>Loubag</vt:lpstr>
      <vt:lpstr>Roboto Slab Bold</vt:lpstr>
      <vt:lpstr>Quicksand 1 Bold</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Seminar_Lunacy</dc:title>
  <cp:lastModifiedBy>Admin</cp:lastModifiedBy>
  <cp:revision>2</cp:revision>
  <dcterms:created xsi:type="dcterms:W3CDTF">2006-08-16T00:00:00Z</dcterms:created>
  <dcterms:modified xsi:type="dcterms:W3CDTF">2024-04-27T08:19:21Z</dcterms:modified>
  <dc:identifier>DAGDFKmlNTo</dc:identifier>
</cp:coreProperties>
</file>